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547"/>
  </p:normalViewPr>
  <p:slideViewPr>
    <p:cSldViewPr snapToGrid="0" snapToObjects="1">
      <p:cViewPr varScale="1">
        <p:scale>
          <a:sx n="60" d="100"/>
          <a:sy n="60" d="100"/>
        </p:scale>
        <p:origin x="25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400">
        <a:latin typeface="Helvetica Neue"/>
        <a:ea typeface="Helvetica Neue"/>
        <a:cs typeface="Helvetica Neue"/>
        <a:sym typeface="Helvetica Neue"/>
      </a:defRPr>
    </a:lvl1pPr>
    <a:lvl2pPr indent="228600" defTabSz="457200" latinLnBrk="0">
      <a:lnSpc>
        <a:spcPct val="117999"/>
      </a:lnSpc>
      <a:defRPr sz="1400">
        <a:latin typeface="Helvetica Neue"/>
        <a:ea typeface="Helvetica Neue"/>
        <a:cs typeface="Helvetica Neue"/>
        <a:sym typeface="Helvetica Neue"/>
      </a:defRPr>
    </a:lvl2pPr>
    <a:lvl3pPr indent="457200" defTabSz="457200" latinLnBrk="0">
      <a:lnSpc>
        <a:spcPct val="117999"/>
      </a:lnSpc>
      <a:defRPr sz="1400">
        <a:latin typeface="Helvetica Neue"/>
        <a:ea typeface="Helvetica Neue"/>
        <a:cs typeface="Helvetica Neue"/>
        <a:sym typeface="Helvetica Neue"/>
      </a:defRPr>
    </a:lvl3pPr>
    <a:lvl4pPr indent="685800" defTabSz="457200" latinLnBrk="0">
      <a:lnSpc>
        <a:spcPct val="117999"/>
      </a:lnSpc>
      <a:defRPr sz="1400">
        <a:latin typeface="Helvetica Neue"/>
        <a:ea typeface="Helvetica Neue"/>
        <a:cs typeface="Helvetica Neue"/>
        <a:sym typeface="Helvetica Neue"/>
      </a:defRPr>
    </a:lvl4pPr>
    <a:lvl5pPr indent="914400" defTabSz="457200" latinLnBrk="0">
      <a:lnSpc>
        <a:spcPct val="117999"/>
      </a:lnSpc>
      <a:defRPr sz="1400">
        <a:latin typeface="Helvetica Neue"/>
        <a:ea typeface="Helvetica Neue"/>
        <a:cs typeface="Helvetica Neue"/>
        <a:sym typeface="Helvetica Neue"/>
      </a:defRPr>
    </a:lvl5pPr>
    <a:lvl6pPr indent="1143000" defTabSz="457200" latinLnBrk="0">
      <a:lnSpc>
        <a:spcPct val="117999"/>
      </a:lnSpc>
      <a:defRPr sz="1400">
        <a:latin typeface="Helvetica Neue"/>
        <a:ea typeface="Helvetica Neue"/>
        <a:cs typeface="Helvetica Neue"/>
        <a:sym typeface="Helvetica Neue"/>
      </a:defRPr>
    </a:lvl6pPr>
    <a:lvl7pPr indent="1371600" defTabSz="457200" latinLnBrk="0">
      <a:lnSpc>
        <a:spcPct val="117999"/>
      </a:lnSpc>
      <a:defRPr sz="1400">
        <a:latin typeface="Helvetica Neue"/>
        <a:ea typeface="Helvetica Neue"/>
        <a:cs typeface="Helvetica Neue"/>
        <a:sym typeface="Helvetica Neue"/>
      </a:defRPr>
    </a:lvl7pPr>
    <a:lvl8pPr indent="1600200" defTabSz="457200" latinLnBrk="0">
      <a:lnSpc>
        <a:spcPct val="117999"/>
      </a:lnSpc>
      <a:defRPr sz="1400">
        <a:latin typeface="Helvetica Neue"/>
        <a:ea typeface="Helvetica Neue"/>
        <a:cs typeface="Helvetica Neue"/>
        <a:sym typeface="Helvetica Neue"/>
      </a:defRPr>
    </a:lvl8pPr>
    <a:lvl9pPr indent="1828800" defTabSz="457200"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marL="185208" indent="-185208">
              <a:buSzPct val="125000"/>
              <a:buChar char="*"/>
            </a:pPr>
            <a:r>
              <a:t>The reason why we explored imputation method for this study is because the county-level COVID-19 deaths between 1 and 9 were suppressed in the dataset. </a:t>
            </a:r>
          </a:p>
          <a:p>
            <a:pPr marL="185208" indent="-185208">
              <a:buSzPct val="125000"/>
              <a:buChar char="*"/>
            </a:pPr>
            <a:r>
              <a:t>This figure shows the distribution of suppressed and non-suppressed COVID-19 deaths in the dataset. Blue represents the % of data with ZERO COVID-19 deaths. Green represents the % of data with 10 or more COVID-19 deaths, which are not suppressed. Gold represents the % of suppressed data, which are 1-9 COVID-19 deaths. </a:t>
            </a:r>
          </a:p>
          <a:p>
            <a:pPr marL="185208" indent="-185208">
              <a:buSzPct val="125000"/>
              <a:buChar char="*"/>
            </a:pPr>
            <a:r>
              <a:t>We show this distribution by quarter. The percent of data with suppressed COVID-19 death counts increased from 6.2% in Q1 to 41% in Q4. </a:t>
            </a:r>
          </a:p>
          <a:p>
            <a:pPr marL="185208" indent="-185208">
              <a:buSzPct val="125000"/>
              <a:buChar char="*"/>
            </a:pPr>
            <a:r>
              <a:t>In quarter 4, the % of suppressed data is non-ignorable. We were concerned that the suppressed data could bias the estimates of the years of potential life loss due to COVID-19 in 2020.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pPr marL="185208" indent="-185208">
              <a:buSzPct val="125000"/>
              <a:buChar char="*"/>
            </a:pPr>
            <a:r>
              <a:t>This figure shows the distribution of counties reporting positive COVID-19 deaths by age group and quarter. </a:t>
            </a:r>
          </a:p>
          <a:p>
            <a:pPr marL="185208" indent="-185208">
              <a:buSzPct val="125000"/>
              <a:buChar char="*"/>
            </a:pPr>
            <a:r>
              <a:t>The gray bars are the proportion of counties reporting 10 or more COVID-19 deaths and the blue bars are the simulated proportion of positive COVID-19 deaths from the posterior distribution.</a:t>
            </a:r>
          </a:p>
          <a:p>
            <a:pPr marL="185208" indent="-185208">
              <a:buSzPct val="125000"/>
              <a:buChar char="*"/>
            </a:pPr>
            <a:r>
              <a:t>For age 75-84 in quarter 4, we can see that the distribution of among 10 or more deaths looks similar between the simulation and the observed data. For the proportion of counties reporting 20 or more deaths, the simulation from the Bayesian method is slightly underestimated compared to the observed data. There are no gray bars among 1-9 deaths because data suppression. </a:t>
            </a:r>
          </a:p>
          <a:p>
            <a:pPr marL="185208" indent="-185208">
              <a:buSzPct val="125000"/>
              <a:buChar char="*"/>
            </a:pPr>
            <a:r>
              <a:t>Overall the distributions from the Bayesian method look reasonable but there seems to be a slight overestimation across age groups, especially among the younger age groups. </a:t>
            </a:r>
          </a:p>
          <a:p>
            <a:pPr marL="185208" indent="-185208">
              <a:buSzPct val="125000"/>
              <a:buChar char="*"/>
            </a:pPr>
            <a:r>
              <a:t>This might be because that there was not a lot of information to draw inference among the younger age groups due to smaller number of deaths observed. </a:t>
            </a:r>
          </a:p>
          <a:p>
            <a:pPr marL="185208" indent="-185208">
              <a:buSzPct val="125000"/>
              <a:buChar char="*"/>
            </a:pPr>
            <a:r>
              <a:t>I just want to remind everyone that these two slides are to show that the posterior distribution from the Bayesian method reflects what we observed in the county-level data.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pPr marL="185208" indent="-185208">
              <a:buSzPct val="125000"/>
              <a:buChar char="*"/>
            </a:pPr>
            <a:r>
              <a:t>Here we piece together the imputation for the suppressed data and the observed data. The figure shows the distribution by age group and quarter. </a:t>
            </a:r>
          </a:p>
          <a:p>
            <a:pPr marL="185208" indent="-185208">
              <a:buSzPct val="125000"/>
              <a:buChar char="*"/>
            </a:pPr>
            <a:r>
              <a:t>We ignore 0 death here since it doesn’t contribute to the calculation of YPLL. </a:t>
            </a:r>
          </a:p>
          <a:p>
            <a:pPr marL="185208" indent="-185208">
              <a:buSzPct val="125000"/>
              <a:buChar char="*"/>
            </a:pPr>
            <a:r>
              <a:t>The gray bars are the observed data. The blue bars are the imputed data drawn from the posterior distribution. The vertical bars represent the uncertainty bounds. </a:t>
            </a:r>
          </a:p>
          <a:p>
            <a:pPr marL="185208" indent="-185208">
              <a:buSzPct val="125000"/>
              <a:buChar char="*"/>
            </a:pPr>
            <a:r>
              <a:t>Let’s look into age 65-74 in quarter 4, you could see that the mode of the imputed deaths is 3. There seems a smooth declining shape after the mode but a small dip at 9 deaths. </a:t>
            </a:r>
          </a:p>
          <a:p>
            <a:pPr marL="185208" indent="-185208">
              <a:buSzPct val="125000"/>
              <a:buChar char="*"/>
            </a:pPr>
            <a:r>
              <a:t>In general, in earlier quarters and younger age groups, the mode of the imputed data is around 2. Among older age groups and later quarters, the mode might be larger at 3, or other bigger value. </a:t>
            </a:r>
          </a:p>
          <a:p>
            <a:pPr marL="185208" indent="-185208">
              <a:buSzPct val="125000"/>
              <a:buChar char="*"/>
            </a:pPr>
            <a:r>
              <a:t>I want to emphasize that the blue bars are where we impute the suppressed data. For the non-suppressed data, we will use the observed data in our final analysis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marL="185208" indent="-185208">
              <a:buSzPct val="125000"/>
              <a:buChar char="*"/>
            </a:pPr>
            <a:r>
              <a:t>This figure shows the distributions among the noncore counties. </a:t>
            </a:r>
          </a:p>
          <a:p>
            <a:pPr marL="185208" indent="-185208">
              <a:buSzPct val="125000"/>
              <a:buChar char="*"/>
            </a:pPr>
            <a:r>
              <a:t>We choose to show this because there are 1332 noncore counties, which is about 42% of the counties. </a:t>
            </a:r>
          </a:p>
          <a:p>
            <a:pPr marL="185208" indent="-185208">
              <a:buSzPct val="125000"/>
              <a:buChar char="*"/>
            </a:pPr>
            <a:r>
              <a:t>We could see that there might be overestimation issue among the younger age groups. However, we don’t really have good information for these age groups. When counties reported deaths among younger age groups, they are likely to be in the suppressed values. So we don’t have information at the tail to inform us the suppressed distribution.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marL="185208" indent="-185208">
              <a:buSzPct val="125000"/>
              <a:buChar char="*"/>
            </a:pPr>
            <a:r>
              <a:t>Here are the distributions for the large central metro by age group and quarter. </a:t>
            </a:r>
          </a:p>
          <a:p>
            <a:pPr marL="185208" indent="-185208">
              <a:buSzPct val="125000"/>
              <a:buChar char="*"/>
            </a:pPr>
            <a:r>
              <a:t>You could see the distributions are very different than the noncore counties. In general, the modes of the suppressed data are bigger.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pPr marL="185208" indent="-185208">
              <a:buSzPct val="125000"/>
              <a:buChar char="*"/>
            </a:pPr>
            <a:r>
              <a:t>We compared no imputation and Bayesian imputation to the number of COVID-19 related death certificates published in MMWR early this year. </a:t>
            </a:r>
          </a:p>
          <a:p>
            <a:pPr marL="185208" indent="-185208">
              <a:buSzPct val="125000"/>
              <a:buChar char="*"/>
            </a:pPr>
            <a:r>
              <a:t>The total number of COVID-19 related death certificates is about 380,000 deaths. </a:t>
            </a:r>
          </a:p>
          <a:p>
            <a:pPr marL="185208" indent="-185208">
              <a:buSzPct val="125000"/>
              <a:buChar char="*"/>
            </a:pPr>
            <a:r>
              <a:t>If there is no imputation, the provisional data without imputation underestimated the total deaths 17%. Using Bayesian imputation we overestimate the total deaths about 9%. </a:t>
            </a:r>
          </a:p>
          <a:p>
            <a:pPr marL="185208" indent="-185208">
              <a:buSzPct val="125000"/>
              <a:buChar char="*"/>
            </a:pPr>
            <a:r>
              <a:t>We also provide the difference by age group. There are bigger overestimation among the younger age groups than the older age groups. </a:t>
            </a:r>
          </a:p>
          <a:p>
            <a:pPr marL="185208" indent="-185208">
              <a:buSzPct val="125000"/>
              <a:buChar char="*"/>
            </a:pPr>
            <a:r>
              <a:t>If we have more detailed information like the distribution of the suppressed data, it can help us to reduce the bias estimates of COVID-19 deaths.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pPr marL="185208" indent="-185208">
              <a:buSzPct val="125000"/>
              <a:buChar char="*"/>
            </a:pPr>
            <a:r>
              <a:t>In addition to the quarters, age groups play a role in the pattern of suppressed data. </a:t>
            </a:r>
          </a:p>
          <a:p>
            <a:pPr marL="185208" indent="-185208">
              <a:buSzPct val="125000"/>
              <a:buChar char="*"/>
            </a:pPr>
            <a:r>
              <a:t>We can see that there were more suppressed data among older age groups than younger age groups. </a:t>
            </a:r>
          </a:p>
          <a:p>
            <a:pPr marL="185208" indent="-185208">
              <a:buSzPct val="125000"/>
              <a:buChar char="*"/>
            </a:pPr>
            <a:r>
              <a:t>For example, in quarter 4, there are nearly 60% of suppressed data among age 65-74, but only 19% of suppressed data among age 30-39.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pPr marL="185208" indent="-185208">
              <a:buSzPct val="125000"/>
              <a:buChar char="*"/>
            </a:pPr>
            <a:r>
              <a:t>The type of county also play a role in the pattern of the suppressed data. </a:t>
            </a:r>
          </a:p>
          <a:p>
            <a:pPr marL="185208" indent="-185208">
              <a:buSzPct val="125000"/>
              <a:buChar char="*"/>
            </a:pPr>
            <a:r>
              <a:t>We can see that the pattern of suppressed data were different among county types. </a:t>
            </a:r>
          </a:p>
          <a:p>
            <a:pPr marL="185208" indent="-185208">
              <a:buSzPct val="125000"/>
              <a:buChar char="*"/>
            </a:pPr>
            <a:r>
              <a:t>Large central metro had a very different pattern than the other county types. In quarter 1, large central metro already had a huge proportion of suppressed data compared to other county types. </a:t>
            </a:r>
          </a:p>
          <a:p>
            <a:pPr marL="185208" indent="-185208">
              <a:buSzPct val="125000"/>
              <a:buChar char="*"/>
            </a:pPr>
            <a:r>
              <a:t>Metro counties such as large fringe, medium and small metro had a similar pattern of zeros and suppressed data. </a:t>
            </a:r>
          </a:p>
          <a:p>
            <a:pPr marL="185208" indent="-185208">
              <a:buSzPct val="125000"/>
              <a:buChar char="*"/>
            </a:pPr>
            <a:r>
              <a:t>Micropolitan and noncore had a similar pattern. </a:t>
            </a:r>
          </a:p>
          <a:p>
            <a:pPr marL="185208" indent="-185208">
              <a:buSzPct val="125000"/>
              <a:buChar char="*"/>
            </a:pPr>
            <a:r>
              <a:t>Because of these reasons, we are considering imputation methods that account for age groups and county type to impute the suppressed COVID deaths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marL="185208" indent="-185208">
              <a:buSzPct val="125000"/>
              <a:buChar char="*"/>
            </a:pPr>
            <a:r>
              <a:t>Before we started talking about the imputation method, we need to understand the distribution of county-level COVID-19 deaths </a:t>
            </a:r>
          </a:p>
          <a:p>
            <a:pPr marL="185208" indent="-185208">
              <a:buSzPct val="125000"/>
              <a:buChar char="*"/>
            </a:pPr>
            <a:r>
              <a:t>This figure shows the distribution of the COVID-19 deaths by quarters among all counties</a:t>
            </a:r>
          </a:p>
          <a:p>
            <a:pPr marL="185208" indent="-185208">
              <a:buSzPct val="125000"/>
              <a:buChar char="*"/>
            </a:pPr>
            <a:r>
              <a:t>The x-axis is the number of COVID-19 deaths. We top-coded the deaths at 20. All the death counts &gt;= 20 were collapsed into 20+ </a:t>
            </a:r>
          </a:p>
          <a:p>
            <a:pPr marL="185208" indent="-185208">
              <a:buSzPct val="125000"/>
              <a:buChar char="*"/>
            </a:pPr>
            <a:r>
              <a:t>The y-axis is the proportion of counties. </a:t>
            </a:r>
          </a:p>
          <a:p>
            <a:pPr marL="185208" indent="-185208">
              <a:buSzPct val="125000"/>
              <a:buChar char="*"/>
            </a:pPr>
            <a:r>
              <a:t>We show two age groups for example. The top panel is the distribution for age 30-39, and the bottom is for age 75-84. </a:t>
            </a:r>
          </a:p>
          <a:p>
            <a:pPr marL="185208" indent="-185208">
              <a:buSzPct val="125000"/>
              <a:buChar char="*"/>
            </a:pPr>
            <a:r>
              <a:t>We see that there is a large mass of zero COVID-19 deaths for age 30-39 across all quarters. For age 75-84, there is a large mass of zero COVID-19 deaths in quarter 1 through quarter 3. In quarter 4, much fewer counties reported 0 COVID death among age 75-84.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marL="185208" indent="-185208">
              <a:buSzPct val="125000"/>
              <a:buChar char="*"/>
            </a:pPr>
            <a:r>
              <a:t>In this figure, we focus only on the distribution of counties reported positive COVID-19 deaths. </a:t>
            </a:r>
          </a:p>
          <a:p>
            <a:pPr marL="185208" indent="-185208">
              <a:buSzPct val="125000"/>
              <a:buChar char="*"/>
            </a:pPr>
            <a:r>
              <a:t>You would see a big proportion of counties reported at least 20 COVID deaths. This indicates a potentially right-skewed distribution among the counties reported positive deaths. </a:t>
            </a:r>
          </a:p>
          <a:p>
            <a:pPr marL="185208" indent="-185208">
              <a:buSzPct val="125000"/>
              <a:buChar char="*"/>
            </a:pPr>
            <a:r>
              <a:t>Because counties reporting 1-9 deaths were suppressed, there are no bars for deaths ranging from 1 to 9.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marL="185208" indent="-185208">
              <a:buSzPct val="125000"/>
              <a:buChar char="*"/>
            </a:pPr>
            <a:r>
              <a:t>Here we show the distribution of county-level COVID-19 deaths for age 75-84 in quarter 4 for example. </a:t>
            </a:r>
          </a:p>
          <a:p>
            <a:pPr marL="185208" indent="-185208">
              <a:buSzPct val="125000"/>
              <a:buChar char="*"/>
            </a:pPr>
            <a:r>
              <a:t>We do not know the distribution of the suppressed data. How can we impute the suppressed data? </a:t>
            </a:r>
          </a:p>
          <a:p>
            <a:pPr marL="185208" indent="-185208">
              <a:buSzPct val="125000"/>
              <a:buChar char="*"/>
            </a:pPr>
            <a:r>
              <a:t>There are some hypothetical distribution we can draw upon </a:t>
            </a:r>
          </a:p>
          <a:p>
            <a:pPr marL="185208" indent="-185208">
              <a:buSzPct val="125000"/>
              <a:buChar char="*"/>
            </a:pPr>
            <a:r>
              <a:t>(Click) For example, we can sample from a uniform distribution from 1 to 9. </a:t>
            </a:r>
          </a:p>
          <a:p>
            <a:pPr marL="185208" indent="-185208">
              <a:buSzPct val="125000"/>
              <a:buChar char="*"/>
            </a:pPr>
            <a:r>
              <a:t>(Click) We can assume a gamma distribution with a certain parameterization that might follow this shape</a:t>
            </a:r>
          </a:p>
          <a:p>
            <a:pPr marL="185208" indent="-185208">
              <a:buSzPct val="125000"/>
              <a:buChar char="*"/>
            </a:pPr>
            <a:r>
              <a:t>(Click) or another gamma distribution with a different parameterization following a different shape</a:t>
            </a:r>
          </a:p>
          <a:p>
            <a:pPr marL="185208" indent="-185208">
              <a:buSzPct val="125000"/>
              <a:buChar char="*"/>
            </a:pPr>
            <a:r>
              <a:t>Of course, there are more than three hypothetical distributions.</a:t>
            </a:r>
          </a:p>
          <a:p>
            <a:pPr marL="185208" indent="-185208">
              <a:buSzPct val="125000"/>
              <a:buChar char="*"/>
            </a:pPr>
            <a:r>
              <a:t>We want to find a plausible distribution that can be integrated into the distribution of county-level COVID-19 deaths that we saw in the previous slides.</a:t>
            </a:r>
          </a:p>
          <a:p>
            <a:pPr marL="185208" indent="-185208">
              <a:buSzPct val="125000"/>
              <a:buChar char="*"/>
            </a:pPr>
            <a:r>
              <a:t>1. The distribution has a large mass of zero. </a:t>
            </a:r>
          </a:p>
          <a:p>
            <a:pPr marL="185208" indent="-185208">
              <a:buSzPct val="125000"/>
              <a:buChar char="*"/>
            </a:pPr>
            <a:r>
              <a:t>2. The distribution is possibly right-skewed. </a:t>
            </a:r>
          </a:p>
          <a:p>
            <a:pPr marL="185208" indent="-185208">
              <a:buSzPct val="125000"/>
              <a:buChar char="*"/>
            </a:pPr>
            <a:r>
              <a:t>3. There are other determinants. </a:t>
            </a:r>
          </a:p>
          <a:p>
            <a:pPr marL="185208" indent="-185208">
              <a:buSzPct val="125000"/>
              <a:buChar char="*"/>
            </a:pPr>
            <a:r>
              <a:t>Temporal trend (evolution of the pandemic from quarter to quarter)</a:t>
            </a:r>
          </a:p>
          <a:p>
            <a:pPr marL="185208" indent="-185208">
              <a:buSzPct val="125000"/>
              <a:buChar char="*"/>
            </a:pPr>
            <a:r>
              <a:t>Heterogeneity due to age group, county type, population size, and state trend etc.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marL="185208" indent="-185208">
              <a:buSzPct val="125000"/>
              <a:buChar char="*"/>
            </a:pPr>
            <a:r>
              <a:t>We model the suppressed data among the 3138 counties by quarters</a:t>
            </a:r>
          </a:p>
          <a:p>
            <a:pPr marL="185208" indent="-185208">
              <a:buSzPct val="125000"/>
              <a:buChar char="*"/>
            </a:pPr>
            <a:r>
              <a:t>We used a Bayesian multilevel gamma hurdle model to model the suppressed data. </a:t>
            </a:r>
          </a:p>
          <a:p>
            <a:pPr marL="185208" indent="-185208">
              <a:buSzPct val="125000"/>
              <a:buChar char="*"/>
            </a:pPr>
            <a:r>
              <a:t>Hurdle model allows us to estimate the probability of having 0 deaths and positive deaths, separately. </a:t>
            </a:r>
          </a:p>
          <a:p>
            <a:pPr marL="185208" indent="-185208">
              <a:buSzPct val="125000"/>
              <a:buChar char="*"/>
            </a:pPr>
            <a:r>
              <a:t>Gamma distribution is flexible to model a right-skewed distribution among the positive deaths</a:t>
            </a:r>
          </a:p>
          <a:p>
            <a:pPr marL="185208" indent="-185208">
              <a:buSzPct val="125000"/>
              <a:buChar char="*"/>
            </a:pPr>
            <a:r>
              <a:t>We considered three level of the model because the death data are correlated in some way. first level is the time trend, the second is the county, and the third level is the state. </a:t>
            </a:r>
          </a:p>
          <a:p>
            <a:pPr marL="185208" indent="-185208">
              <a:buSzPct val="125000"/>
              <a:buChar char="*"/>
            </a:pPr>
            <a:r>
              <a:t>The other control variables include age groups, type of county, and population size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pPr marL="185208" indent="-185208">
              <a:buSzPct val="125000"/>
              <a:buChar char="*"/>
            </a:pPr>
            <a:r>
              <a:t>Why did we pick Bayesian method? </a:t>
            </a:r>
          </a:p>
          <a:p>
            <a:pPr marL="185208" indent="-185208">
              <a:buSzPct val="125000"/>
              <a:buChar char="*"/>
            </a:pPr>
            <a:r>
              <a:t>In Bayesian framework, there are three important components for bayesian modeling: a prior distribution for each parameter that we plan to estimate (which is our belief of the parameters). In our case, we can treat the suppressed/missing data as the parameters that have to be estimated. </a:t>
            </a:r>
          </a:p>
          <a:p>
            <a:pPr marL="185208" indent="-185208">
              <a:buSzPct val="125000"/>
              <a:buChar char="*"/>
            </a:pPr>
            <a:r>
              <a:t>The second component is the likelihood informed by the data, and the third component is the algorithm. </a:t>
            </a:r>
          </a:p>
          <a:p>
            <a:pPr marL="185208" indent="-185208">
              <a:buSzPct val="125000"/>
              <a:buChar char="*"/>
            </a:pPr>
            <a:r>
              <a:t>These three components (Click) give us a posterior distribution from which we can draw random samples </a:t>
            </a:r>
          </a:p>
          <a:p>
            <a:pPr marL="185208" indent="-185208">
              <a:buSzPct val="125000"/>
              <a:buChar char="*"/>
            </a:pPr>
            <a:r>
              <a:t>(Click) So, if we can reconstruct the posterior distribution, we can get the credible values for the suppressed data by sampling from the posterior distribution. </a:t>
            </a:r>
          </a:p>
          <a:p>
            <a:pPr marL="185208" indent="-185208">
              <a:buSzPct val="125000"/>
              <a:buChar char="*"/>
            </a:pPr>
            <a:r>
              <a:t>In the next two slides, we show whether the Bayesian method creates a plausible distribution.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pPr marL="185208" indent="-185208">
              <a:buSzPct val="125000"/>
              <a:buChar char="*"/>
            </a:pPr>
            <a:r>
              <a:t>In this figure, we only focus on the proportion of counties with zero COVID-19 death from the simulation based on the posterior distribution compared to the observed zero deaths among counties. </a:t>
            </a:r>
          </a:p>
          <a:p>
            <a:pPr marL="185208" indent="-185208">
              <a:buSzPct val="125000"/>
              <a:buChar char="*"/>
            </a:pPr>
            <a:r>
              <a:t>The proportion was organized by age group and quarter. </a:t>
            </a:r>
          </a:p>
          <a:p>
            <a:pPr marL="185208" indent="-185208">
              <a:buSzPct val="125000"/>
              <a:buChar char="*"/>
            </a:pPr>
            <a:r>
              <a:t>The gray bars are the proportion of counties reported zero COVID-19 deaths calculated from the observed data. </a:t>
            </a:r>
          </a:p>
          <a:p>
            <a:pPr marL="185208" indent="-185208">
              <a:buSzPct val="125000"/>
              <a:buChar char="*"/>
            </a:pPr>
            <a:r>
              <a:t>The blue bars are the simulated proportion from the posterior distribution. </a:t>
            </a:r>
          </a:p>
          <a:p>
            <a:pPr marL="185208" indent="-185208">
              <a:buSzPct val="125000"/>
              <a:buChar char="*"/>
            </a:pPr>
            <a:r>
              <a:t>For age 30-39 in quarter 4, 81% of the counties reported 0 COVID-19 death in the data. Using the simulation, we got the same 81% of counties that reported 0 COVID-19 deaths. </a:t>
            </a:r>
          </a:p>
          <a:p>
            <a:pPr marL="185208" indent="-185208">
              <a:buSzPct val="125000"/>
              <a:buChar char="*"/>
            </a:pPr>
            <a:r>
              <a:t>I would say that the prediction of the zero COVID-19 deaths from the model reflects the data very well.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atin typeface="Helvetica Neue"/>
                <a:ea typeface="Helvetica Neue"/>
                <a:cs typeface="Helvetica Neue"/>
                <a:sym typeface="Helvetica Neue"/>
              </a:defRPr>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661458" indent="-661458">
              <a:defRPr sz="5000"/>
            </a:lvl1pPr>
            <a:lvl2pPr marL="1296458" indent="-661458">
              <a:defRPr sz="5000"/>
            </a:lvl2pPr>
            <a:lvl3pPr marL="1931458" indent="-661458">
              <a:defRPr sz="5000"/>
            </a:lvl3pPr>
            <a:lvl4pPr marL="2566458" indent="-661458">
              <a:defRPr sz="5000"/>
            </a:lvl4pPr>
            <a:lvl5pPr marL="3201458" indent="-661458">
              <a:defRPr sz="50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atin typeface="Helvetica Neue"/>
                <a:ea typeface="Helvetica Neue"/>
                <a:cs typeface="Helvetica Neue"/>
                <a:sym typeface="Helvetica Neue"/>
              </a:defRPr>
            </a:lvl1pPr>
            <a:lvl2pPr marL="1117600" indent="-558800">
              <a:spcBef>
                <a:spcPts val="4500"/>
              </a:spcBef>
              <a:defRPr sz="3800">
                <a:latin typeface="Helvetica Neue"/>
                <a:ea typeface="Helvetica Neue"/>
                <a:cs typeface="Helvetica Neue"/>
                <a:sym typeface="Helvetica Neue"/>
              </a:defRPr>
            </a:lvl2pPr>
            <a:lvl3pPr marL="1676400" indent="-558800">
              <a:spcBef>
                <a:spcPts val="4500"/>
              </a:spcBef>
              <a:defRPr sz="3800">
                <a:latin typeface="Helvetica Neue"/>
                <a:ea typeface="Helvetica Neue"/>
                <a:cs typeface="Helvetica Neue"/>
                <a:sym typeface="Helvetica Neue"/>
              </a:defRPr>
            </a:lvl3pPr>
            <a:lvl4pPr marL="2235200" indent="-558800">
              <a:spcBef>
                <a:spcPts val="4500"/>
              </a:spcBef>
              <a:defRPr sz="3800">
                <a:latin typeface="Helvetica Neue"/>
                <a:ea typeface="Helvetica Neue"/>
                <a:cs typeface="Helvetica Neue"/>
                <a:sym typeface="Helvetica Neue"/>
              </a:defRPr>
            </a:lvl4pPr>
            <a:lvl5pPr marL="2794000" indent="-558800">
              <a:spcBef>
                <a:spcPts val="4500"/>
              </a:spcBef>
              <a:defRPr sz="3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marL="661458" indent="-661458">
              <a:defRPr sz="5000"/>
            </a:lvl1pPr>
            <a:lvl2pPr marL="1296458" indent="-661458">
              <a:defRPr sz="5000"/>
            </a:lvl2pPr>
            <a:lvl3pPr marL="1931458" indent="-661458">
              <a:defRPr sz="5000"/>
            </a:lvl3pPr>
            <a:lvl4pPr marL="2566458" indent="-661458">
              <a:defRPr sz="5000"/>
            </a:lvl4pPr>
            <a:lvl5pPr marL="3201458" indent="-661458">
              <a:defRPr sz="50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9pPr>
    </p:titleStyle>
    <p:bodyStyle>
      <a:lvl1pPr marL="63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1pPr>
      <a:lvl2pPr marL="127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2pPr>
      <a:lvl3pPr marL="190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3pPr>
      <a:lvl4pPr marL="254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4pPr>
      <a:lvl5pPr marL="317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5pPr>
      <a:lvl6pPr marL="381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6pPr>
      <a:lvl7pPr marL="444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7pPr>
      <a:lvl8pPr marL="508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8pPr>
      <a:lvl9pPr marL="571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cdc.gov/mmwr/volumes/70/wr/mm7014e1.htm" TargetMode="External"/><Relationship Id="rId2" Type="http://schemas.openxmlformats.org/officeDocument/2006/relationships/hyperlink" Target="https://www.cdc.gov/nchs/data/vsrr/VSRR10-508.pdf" TargetMode="External"/><Relationship Id="rId1" Type="http://schemas.openxmlformats.org/officeDocument/2006/relationships/slideLayout" Target="../slideLayouts/slideLayout6.xml"/><Relationship Id="rId5" Type="http://schemas.openxmlformats.org/officeDocument/2006/relationships/hyperlink" Target="https://www.cdc.gov/nchs/nvss/vsrr/covid19/index.htm" TargetMode="External"/><Relationship Id="rId4" Type="http://schemas.openxmlformats.org/officeDocument/2006/relationships/hyperlink" Target="https://www.cdc.gov/mmwr/volumes/70/wr/mm7014e2.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mputation for Provisional COVID-19 Deaths in 2020"/>
          <p:cNvSpPr txBox="1">
            <a:spLocks noGrp="1"/>
          </p:cNvSpPr>
          <p:nvPr>
            <p:ph type="ctrTitle"/>
          </p:nvPr>
        </p:nvSpPr>
        <p:spPr>
          <a:prstGeom prst="rect">
            <a:avLst/>
          </a:prstGeom>
        </p:spPr>
        <p:txBody>
          <a:bodyPr/>
          <a:lstStyle/>
          <a:p>
            <a:r>
              <a:t>Imputation for Provisional COVID-19 Deaths in 2020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imulated data vs observed data"/>
          <p:cNvSpPr txBox="1">
            <a:spLocks noGrp="1"/>
          </p:cNvSpPr>
          <p:nvPr>
            <p:ph type="title"/>
          </p:nvPr>
        </p:nvSpPr>
        <p:spPr>
          <a:xfrm>
            <a:off x="797732" y="355600"/>
            <a:ext cx="22796501" cy="1524000"/>
          </a:xfrm>
          <a:prstGeom prst="rect">
            <a:avLst/>
          </a:prstGeom>
        </p:spPr>
        <p:txBody>
          <a:bodyPr/>
          <a:lstStyle>
            <a:lvl1pPr defTabSz="693419">
              <a:defRPr sz="9407"/>
            </a:lvl1pPr>
          </a:lstStyle>
          <a:p>
            <a:r>
              <a:t>Simulated data vs observed data</a:t>
            </a:r>
          </a:p>
        </p:txBody>
      </p:sp>
      <p:sp>
        <p:nvSpPr>
          <p:cNvPr id="240" name="This is to check whether the bayesian method created a plausible distribution…"/>
          <p:cNvSpPr txBox="1">
            <a:spLocks noGrp="1"/>
          </p:cNvSpPr>
          <p:nvPr>
            <p:ph type="body" sz="half" idx="1"/>
          </p:nvPr>
        </p:nvSpPr>
        <p:spPr>
          <a:xfrm>
            <a:off x="14831556" y="3051517"/>
            <a:ext cx="8752344" cy="10380589"/>
          </a:xfrm>
          <a:prstGeom prst="rect">
            <a:avLst/>
          </a:prstGeom>
        </p:spPr>
        <p:txBody>
          <a:bodyPr anchor="t"/>
          <a:lstStyle/>
          <a:p>
            <a:pPr marL="635000" indent="-635000">
              <a:spcBef>
                <a:spcPts val="2400"/>
              </a:spcBef>
              <a:buSzPct val="120000"/>
            </a:pPr>
            <a:r>
              <a:t>This is to check whether the bayesian method created a plausible distribution</a:t>
            </a:r>
          </a:p>
          <a:p>
            <a:pPr marL="635000" indent="-635000">
              <a:spcBef>
                <a:spcPts val="2400"/>
              </a:spcBef>
              <a:buSzPct val="120000"/>
            </a:pPr>
            <a:r>
              <a:t>The proportions of counties with zero COVID-19 deaths are similar between the simulation from the posterior distribution and observed data</a:t>
            </a:r>
          </a:p>
        </p:txBody>
      </p:sp>
      <p:pic>
        <p:nvPicPr>
          <p:cNvPr id="241" name="distribution simulated and data prop zeros_hurdle_agg2.png" descr="distribution simulated and data prop zeros_hurdle_agg2.png"/>
          <p:cNvPicPr>
            <a:picLocks noChangeAspect="1"/>
          </p:cNvPicPr>
          <p:nvPr/>
        </p:nvPicPr>
        <p:blipFill>
          <a:blip r:embed="rId3"/>
          <a:stretch>
            <a:fillRect/>
          </a:stretch>
        </p:blipFill>
        <p:spPr>
          <a:xfrm>
            <a:off x="157696" y="1843861"/>
            <a:ext cx="14757846" cy="1180627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p:cNvGrpSpPr/>
          <p:nvPr/>
        </p:nvGrpSpPr>
        <p:grpSpPr>
          <a:xfrm>
            <a:off x="22103500" y="2841411"/>
            <a:ext cx="2232345" cy="2065108"/>
            <a:chOff x="0" y="0"/>
            <a:chExt cx="2232343" cy="2065107"/>
          </a:xfrm>
        </p:grpSpPr>
        <p:pic>
          <p:nvPicPr>
            <p:cNvPr id="245"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46"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47"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48" name="Simula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Simulated data</a:t>
              </a:r>
            </a:p>
          </p:txBody>
        </p:sp>
      </p:grpSp>
      <p:sp>
        <p:nvSpPr>
          <p:cNvPr id="250" name="Simulated data vs observed data"/>
          <p:cNvSpPr txBox="1">
            <a:spLocks noGrp="1"/>
          </p:cNvSpPr>
          <p:nvPr>
            <p:ph type="title"/>
          </p:nvPr>
        </p:nvSpPr>
        <p:spPr>
          <a:xfrm>
            <a:off x="793750" y="355600"/>
            <a:ext cx="22796500" cy="1524000"/>
          </a:xfrm>
          <a:prstGeom prst="rect">
            <a:avLst/>
          </a:prstGeom>
        </p:spPr>
        <p:txBody>
          <a:bodyPr/>
          <a:lstStyle>
            <a:lvl1pPr defTabSz="693419">
              <a:defRPr sz="9407"/>
            </a:lvl1pPr>
          </a:lstStyle>
          <a:p>
            <a:r>
              <a:t>Simulated data vs observed data</a:t>
            </a:r>
          </a:p>
        </p:txBody>
      </p:sp>
      <p:pic>
        <p:nvPicPr>
          <p:cNvPr id="251" name="distribution simulated and data_hurdle_agg2.png" descr="distribution simulated and data_hurdle_agg2.png"/>
          <p:cNvPicPr>
            <a:picLocks noChangeAspect="1"/>
          </p:cNvPicPr>
          <p:nvPr/>
        </p:nvPicPr>
        <p:blipFill>
          <a:blip r:embed="rId4"/>
          <a:srcRect b="5898"/>
          <a:stretch>
            <a:fillRect/>
          </a:stretch>
        </p:blipFill>
        <p:spPr>
          <a:xfrm>
            <a:off x="-31756" y="1898054"/>
            <a:ext cx="22375897" cy="11697822"/>
          </a:xfrm>
          <a:prstGeom prst="rect">
            <a:avLst/>
          </a:prstGeom>
          <a:ln w="12700">
            <a:miter lim="400000"/>
          </a:ln>
        </p:spPr>
      </p:pic>
      <p:pic>
        <p:nvPicPr>
          <p:cNvPr id="252" name="Line Line" descr="Line Line"/>
          <p:cNvPicPr>
            <a:picLocks/>
          </p:cNvPicPr>
          <p:nvPr/>
        </p:nvPicPr>
        <p:blipFill>
          <a:blip r:embed="rId5"/>
          <a:stretch>
            <a:fillRect/>
          </a:stretch>
        </p:blipFill>
        <p:spPr>
          <a:xfrm>
            <a:off x="12199799" y="2357970"/>
            <a:ext cx="2441160" cy="10160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ombine imputed and observed data"/>
          <p:cNvSpPr txBox="1">
            <a:spLocks noGrp="1"/>
          </p:cNvSpPr>
          <p:nvPr>
            <p:ph type="title"/>
          </p:nvPr>
        </p:nvSpPr>
        <p:spPr>
          <a:xfrm>
            <a:off x="797732" y="355600"/>
            <a:ext cx="22796501" cy="1524000"/>
          </a:xfrm>
          <a:prstGeom prst="rect">
            <a:avLst/>
          </a:prstGeom>
        </p:spPr>
        <p:txBody>
          <a:bodyPr/>
          <a:lstStyle>
            <a:lvl1pPr defTabSz="693419">
              <a:defRPr sz="9407"/>
            </a:lvl1pPr>
          </a:lstStyle>
          <a:p>
            <a:r>
              <a:t>Combine imputed and observed data</a:t>
            </a:r>
          </a:p>
        </p:txBody>
      </p:sp>
      <p:grpSp>
        <p:nvGrpSpPr>
          <p:cNvPr id="262" name="Group"/>
          <p:cNvGrpSpPr/>
          <p:nvPr/>
        </p:nvGrpSpPr>
        <p:grpSpPr>
          <a:xfrm>
            <a:off x="22103500" y="2841411"/>
            <a:ext cx="2232345" cy="2065108"/>
            <a:chOff x="0" y="0"/>
            <a:chExt cx="2232343" cy="2065107"/>
          </a:xfrm>
        </p:grpSpPr>
        <p:pic>
          <p:nvPicPr>
            <p:cNvPr id="258"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59"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60"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61"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63" name="impute distribution_age_hurdle_agg.png" descr="impute distribution_age_hurdle_agg.png"/>
          <p:cNvPicPr>
            <a:picLocks noChangeAspect="1"/>
          </p:cNvPicPr>
          <p:nvPr/>
        </p:nvPicPr>
        <p:blipFill>
          <a:blip r:embed="rId4"/>
          <a:srcRect b="5981"/>
          <a:stretch>
            <a:fillRect/>
          </a:stretch>
        </p:blipFill>
        <p:spPr>
          <a:xfrm>
            <a:off x="88899" y="1905000"/>
            <a:ext cx="22225001" cy="11608642"/>
          </a:xfrm>
          <a:prstGeom prst="rect">
            <a:avLst/>
          </a:prstGeom>
          <a:ln w="12700">
            <a:miter lim="400000"/>
          </a:ln>
        </p:spPr>
      </p:pic>
      <p:pic>
        <p:nvPicPr>
          <p:cNvPr id="264" name="Line Line" descr="Line Line"/>
          <p:cNvPicPr>
            <a:picLocks/>
          </p:cNvPicPr>
          <p:nvPr/>
        </p:nvPicPr>
        <p:blipFill>
          <a:blip r:embed="rId5"/>
          <a:stretch>
            <a:fillRect/>
          </a:stretch>
        </p:blipFill>
        <p:spPr>
          <a:xfrm>
            <a:off x="13050170" y="2324109"/>
            <a:ext cx="2441161" cy="1016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Imputation: Noncore counties"/>
          <p:cNvSpPr txBox="1">
            <a:spLocks noGrp="1"/>
          </p:cNvSpPr>
          <p:nvPr>
            <p:ph type="title"/>
          </p:nvPr>
        </p:nvSpPr>
        <p:spPr>
          <a:xfrm>
            <a:off x="797732" y="355600"/>
            <a:ext cx="22796501" cy="1524000"/>
          </a:xfrm>
          <a:prstGeom prst="rect">
            <a:avLst/>
          </a:prstGeom>
        </p:spPr>
        <p:txBody>
          <a:bodyPr/>
          <a:lstStyle>
            <a:lvl1pPr defTabSz="693419">
              <a:defRPr sz="9407"/>
            </a:lvl1pPr>
          </a:lstStyle>
          <a:p>
            <a:r>
              <a:t>Imputation: Noncore counties</a:t>
            </a:r>
          </a:p>
        </p:txBody>
      </p:sp>
      <p:grpSp>
        <p:nvGrpSpPr>
          <p:cNvPr id="274" name="Group"/>
          <p:cNvGrpSpPr/>
          <p:nvPr/>
        </p:nvGrpSpPr>
        <p:grpSpPr>
          <a:xfrm>
            <a:off x="22103500" y="2841411"/>
            <a:ext cx="2232345" cy="2065108"/>
            <a:chOff x="0" y="0"/>
            <a:chExt cx="2232343" cy="2065107"/>
          </a:xfrm>
        </p:grpSpPr>
        <p:pic>
          <p:nvPicPr>
            <p:cNvPr id="270"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71"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72"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73"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75" name="impute distribution_hurdle_agg (Noncore).png" descr="impute distribution_hurdle_agg (Noncore).png"/>
          <p:cNvPicPr>
            <a:picLocks noChangeAspect="1"/>
          </p:cNvPicPr>
          <p:nvPr/>
        </p:nvPicPr>
        <p:blipFill>
          <a:blip r:embed="rId4"/>
          <a:srcRect b="6007"/>
          <a:stretch>
            <a:fillRect/>
          </a:stretch>
        </p:blipFill>
        <p:spPr>
          <a:xfrm>
            <a:off x="88900" y="1905000"/>
            <a:ext cx="22225000" cy="1160550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Imputation: Large central metro"/>
          <p:cNvSpPr txBox="1">
            <a:spLocks noGrp="1"/>
          </p:cNvSpPr>
          <p:nvPr>
            <p:ph type="title"/>
          </p:nvPr>
        </p:nvSpPr>
        <p:spPr>
          <a:xfrm>
            <a:off x="797732" y="355600"/>
            <a:ext cx="22796501" cy="1524000"/>
          </a:xfrm>
          <a:prstGeom prst="rect">
            <a:avLst/>
          </a:prstGeom>
        </p:spPr>
        <p:txBody>
          <a:bodyPr/>
          <a:lstStyle>
            <a:lvl1pPr defTabSz="693419">
              <a:defRPr sz="9407"/>
            </a:lvl1pPr>
          </a:lstStyle>
          <a:p>
            <a:r>
              <a:t>Imputation: Large central metro</a:t>
            </a:r>
          </a:p>
        </p:txBody>
      </p:sp>
      <p:grpSp>
        <p:nvGrpSpPr>
          <p:cNvPr id="284" name="Group"/>
          <p:cNvGrpSpPr/>
          <p:nvPr/>
        </p:nvGrpSpPr>
        <p:grpSpPr>
          <a:xfrm>
            <a:off x="22103500" y="2841411"/>
            <a:ext cx="2232345" cy="2065108"/>
            <a:chOff x="0" y="0"/>
            <a:chExt cx="2232343" cy="2065107"/>
          </a:xfrm>
        </p:grpSpPr>
        <p:pic>
          <p:nvPicPr>
            <p:cNvPr id="280"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81"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82"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83"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85" name="impute distribution_hurdle_agg (Large central metro).png" descr="impute distribution_hurdle_agg (Large central metro).png"/>
          <p:cNvPicPr>
            <a:picLocks noChangeAspect="1"/>
          </p:cNvPicPr>
          <p:nvPr/>
        </p:nvPicPr>
        <p:blipFill>
          <a:blip r:embed="rId4"/>
          <a:srcRect b="5747"/>
          <a:stretch>
            <a:fillRect/>
          </a:stretch>
        </p:blipFill>
        <p:spPr>
          <a:xfrm>
            <a:off x="88900" y="1905000"/>
            <a:ext cx="22225000" cy="1163751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ion of COVID-19 deaths by state/locality"/>
          <p:cNvSpPr txBox="1">
            <a:spLocks noGrp="1"/>
          </p:cNvSpPr>
          <p:nvPr>
            <p:ph type="title"/>
          </p:nvPr>
        </p:nvSpPr>
        <p:spPr>
          <a:xfrm>
            <a:off x="793750" y="355600"/>
            <a:ext cx="22796500" cy="1524000"/>
          </a:xfrm>
          <a:prstGeom prst="rect">
            <a:avLst/>
          </a:prstGeom>
        </p:spPr>
        <p:txBody>
          <a:bodyPr/>
          <a:lstStyle>
            <a:lvl1pPr defTabSz="643889">
              <a:defRPr sz="8736"/>
            </a:lvl1pPr>
          </a:lstStyle>
          <a:p>
            <a:r>
              <a:t>Distribution of COVID-19 deaths by state/locality</a:t>
            </a:r>
          </a:p>
        </p:txBody>
      </p:sp>
      <p:pic>
        <p:nvPicPr>
          <p:cNvPr id="290" name="state_covid19d_dist_agg2.png" descr="state_covid19d_dist_agg2.png"/>
          <p:cNvPicPr>
            <a:picLocks noChangeAspect="1"/>
          </p:cNvPicPr>
          <p:nvPr/>
        </p:nvPicPr>
        <p:blipFill>
          <a:blip r:embed="rId2"/>
          <a:srcRect b="7291"/>
          <a:stretch>
            <a:fillRect/>
          </a:stretch>
        </p:blipFill>
        <p:spPr>
          <a:xfrm>
            <a:off x="1002506" y="1560140"/>
            <a:ext cx="22378860" cy="11855479"/>
          </a:xfrm>
          <a:prstGeom prst="rect">
            <a:avLst/>
          </a:prstGeom>
          <a:ln w="12700">
            <a:miter lim="400000"/>
          </a:ln>
        </p:spPr>
      </p:pic>
      <p:pic>
        <p:nvPicPr>
          <p:cNvPr id="291" name="state_covid19d_dist_agg2.png" descr="state_covid19d_dist_agg2.png"/>
          <p:cNvPicPr>
            <a:picLocks noChangeAspect="1"/>
          </p:cNvPicPr>
          <p:nvPr/>
        </p:nvPicPr>
        <p:blipFill>
          <a:blip r:embed="rId2"/>
          <a:srcRect l="46681" t="95234" r="41658" b="2133"/>
          <a:stretch>
            <a:fillRect/>
          </a:stretch>
        </p:blipFill>
        <p:spPr>
          <a:xfrm>
            <a:off x="18972342" y="12645967"/>
            <a:ext cx="4547797" cy="58661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3" name="Table"/>
          <p:cNvGraphicFramePr/>
          <p:nvPr/>
        </p:nvGraphicFramePr>
        <p:xfrm>
          <a:off x="1744930" y="2028913"/>
          <a:ext cx="20894138" cy="10975975"/>
        </p:xfrm>
        <a:graphic>
          <a:graphicData uri="http://schemas.openxmlformats.org/drawingml/2006/table">
            <a:tbl>
              <a:tblPr firstRow="1" firstCol="1">
                <a:tableStyleId>{4C3C2611-4C71-4FC5-86AE-919BDF0F9419}</a:tableStyleId>
              </a:tblPr>
              <a:tblGrid>
                <a:gridCol w="1844138">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3810000">
                  <a:extLst>
                    <a:ext uri="{9D8B030D-6E8A-4147-A177-3AD203B41FA5}">
                      <a16:colId xmlns:a16="http://schemas.microsoft.com/office/drawing/2014/main" val="20003"/>
                    </a:ext>
                  </a:extLst>
                </a:gridCol>
                <a:gridCol w="3810000">
                  <a:extLst>
                    <a:ext uri="{9D8B030D-6E8A-4147-A177-3AD203B41FA5}">
                      <a16:colId xmlns:a16="http://schemas.microsoft.com/office/drawing/2014/main" val="20004"/>
                    </a:ext>
                  </a:extLst>
                </a:gridCol>
                <a:gridCol w="3810000">
                  <a:extLst>
                    <a:ext uri="{9D8B030D-6E8A-4147-A177-3AD203B41FA5}">
                      <a16:colId xmlns:a16="http://schemas.microsoft.com/office/drawing/2014/main" val="20005"/>
                    </a:ext>
                  </a:extLst>
                </a:gridCol>
              </a:tblGrid>
              <a:tr h="1704975">
                <a:tc>
                  <a:txBody>
                    <a:bodyPr/>
                    <a:lstStyle/>
                    <a:p>
                      <a:pPr defTabSz="914400">
                        <a:defRPr sz="1800" b="0">
                          <a:solidFill>
                            <a:srgbClr val="000000"/>
                          </a:solidFill>
                        </a:defRPr>
                      </a:pPr>
                      <a:r>
                        <a:rPr sz="3200" b="1">
                          <a:latin typeface="+mj-lt"/>
                          <a:ea typeface="+mj-ea"/>
                          <a:cs typeface="+mj-cs"/>
                          <a:sym typeface="Bangla Sangam MN"/>
                        </a:rPr>
                        <a:t>Age group</a:t>
                      </a:r>
                    </a:p>
                  </a:txBody>
                  <a:tcPr marL="50800" marR="50800" marT="50800" marB="50800" anchor="ctr" horzOverflow="overflow">
                    <a:lnR w="63500">
                      <a:solidFill>
                        <a:srgbClr val="000000"/>
                      </a:solidFill>
                      <a:miter lim="400000"/>
                    </a:lnR>
                    <a:lnT w="63500">
                      <a:solidFill>
                        <a:srgbClr val="000000"/>
                      </a:solidFill>
                      <a:miter lim="400000"/>
                    </a:lnT>
                    <a:lnB w="38100">
                      <a:solidFill>
                        <a:srgbClr val="000000"/>
                      </a:solidFill>
                      <a:miter lim="400000"/>
                    </a:lnB>
                    <a:solidFill>
                      <a:srgbClr val="FFFFFF"/>
                    </a:solidFill>
                  </a:tcPr>
                </a:tc>
                <a:tc>
                  <a:txBody>
                    <a:bodyPr/>
                    <a:lstStyle/>
                    <a:p>
                      <a:pPr defTabSz="914400">
                        <a:defRPr sz="1800" b="0">
                          <a:solidFill>
                            <a:srgbClr val="000000"/>
                          </a:solidFill>
                        </a:defRPr>
                      </a:pPr>
                      <a:r>
                        <a:rPr sz="3200" b="1">
                          <a:latin typeface="+mj-lt"/>
                          <a:ea typeface="+mj-ea"/>
                          <a:cs typeface="+mj-cs"/>
                          <a:sym typeface="Bangla Sangam MN"/>
                        </a:rPr>
                        <a:t>No. of COVID-19 related deaths*</a:t>
                      </a:r>
                    </a:p>
                  </a:txBody>
                  <a:tcPr marL="50800" marR="50800" marT="50800" marB="50800" anchor="ctr" horzOverflow="overflow">
                    <a:lnL w="63500">
                      <a:solidFill>
                        <a:srgbClr val="000000"/>
                      </a:solidFill>
                      <a:miter lim="400000"/>
                    </a:lnL>
                    <a:lnR w="63500">
                      <a:solidFill>
                        <a:srgbClr val="000000"/>
                      </a:solidFill>
                      <a:miter lim="400000"/>
                    </a:lnR>
                    <a:lnT w="63500">
                      <a:solidFill>
                        <a:srgbClr val="000000"/>
                      </a:solidFill>
                      <a:miter lim="400000"/>
                    </a:lnT>
                    <a:lnB w="38100">
                      <a:solidFill>
                        <a:srgbClr val="000000"/>
                      </a:solidFill>
                      <a:miter lim="400000"/>
                    </a:lnB>
                    <a:solidFill>
                      <a:srgbClr val="D5D5D5"/>
                    </a:solidFill>
                  </a:tcPr>
                </a:tc>
                <a:tc>
                  <a:txBody>
                    <a:bodyPr/>
                    <a:lstStyle/>
                    <a:p>
                      <a:pPr defTabSz="914400">
                        <a:defRPr sz="1800" b="0">
                          <a:solidFill>
                            <a:srgbClr val="000000"/>
                          </a:solidFill>
                        </a:defRPr>
                      </a:pPr>
                      <a:r>
                        <a:rPr sz="3200" b="1">
                          <a:latin typeface="+mj-lt"/>
                          <a:ea typeface="+mj-ea"/>
                          <a:cs typeface="+mj-cs"/>
                          <a:sym typeface="Bangla Sangam MN"/>
                        </a:rPr>
                        <a:t>Provisional county-level data: no imputation</a:t>
                      </a:r>
                    </a:p>
                  </a:txBody>
                  <a:tcPr marL="50800" marR="50800" marT="50800" marB="50800" anchor="ctr" horzOverflow="overflow">
                    <a:lnL w="63500">
                      <a:solidFill>
                        <a:srgbClr val="000000"/>
                      </a:solidFill>
                      <a:miter lim="400000"/>
                    </a:lnL>
                    <a:lnT w="63500">
                      <a:solidFill>
                        <a:srgbClr val="000000"/>
                      </a:solidFill>
                      <a:miter lim="400000"/>
                    </a:lnT>
                    <a:lnB w="38100">
                      <a:solidFill>
                        <a:srgbClr val="000000"/>
                      </a:solidFill>
                      <a:miter lim="400000"/>
                    </a:lnB>
                    <a:solidFill>
                      <a:srgbClr val="FFFFFF"/>
                    </a:solidFill>
                  </a:tcPr>
                </a:tc>
                <a:tc>
                  <a:txBody>
                    <a:bodyPr/>
                    <a:lstStyle/>
                    <a:p>
                      <a:pPr defTabSz="914400">
                        <a:defRPr sz="3200">
                          <a:solidFill>
                            <a:srgbClr val="000000"/>
                          </a:solidFill>
                          <a:latin typeface="+mj-lt"/>
                          <a:ea typeface="+mj-ea"/>
                          <a:cs typeface="+mj-cs"/>
                          <a:sym typeface="Bangla Sangam MN"/>
                        </a:defRPr>
                      </a:pPr>
                      <a:r>
                        <a:t>% </a:t>
                      </a:r>
                      <a:r>
                        <a:rPr>
                          <a:solidFill>
                            <a:srgbClr val="941100"/>
                          </a:solidFill>
                        </a:rPr>
                        <a:t>under</a:t>
                      </a:r>
                      <a:r>
                        <a:t>-estimated</a:t>
                      </a:r>
                    </a:p>
                    <a:p>
                      <a:pPr defTabSz="914400">
                        <a:defRPr sz="3200">
                          <a:solidFill>
                            <a:srgbClr val="000000"/>
                          </a:solidFill>
                          <a:latin typeface="+mj-lt"/>
                          <a:ea typeface="+mj-ea"/>
                          <a:cs typeface="+mj-cs"/>
                          <a:sym typeface="Bangla Sangam MN"/>
                        </a:defRPr>
                      </a:pPr>
                      <a:r>
                        <a:t>(no imputation)</a:t>
                      </a:r>
                    </a:p>
                  </a:txBody>
                  <a:tcPr marL="50800" marR="50800" marT="50800" marB="50800" anchor="ctr" horzOverflow="overflow">
                    <a:lnT w="63500">
                      <a:solidFill>
                        <a:srgbClr val="000000"/>
                      </a:solidFill>
                      <a:miter lim="400000"/>
                    </a:lnT>
                    <a:lnB w="38100">
                      <a:solidFill>
                        <a:srgbClr val="000000"/>
                      </a:solidFill>
                      <a:miter lim="400000"/>
                    </a:lnB>
                    <a:solidFill>
                      <a:srgbClr val="76D6FF">
                        <a:alpha val="75012"/>
                      </a:srgbClr>
                    </a:solidFill>
                  </a:tcPr>
                </a:tc>
                <a:tc>
                  <a:txBody>
                    <a:bodyPr/>
                    <a:lstStyle/>
                    <a:p>
                      <a:pPr defTabSz="914400">
                        <a:defRPr sz="1800" b="0">
                          <a:solidFill>
                            <a:srgbClr val="000000"/>
                          </a:solidFill>
                        </a:defRPr>
                      </a:pPr>
                      <a:r>
                        <a:rPr sz="3200" b="1">
                          <a:latin typeface="+mj-lt"/>
                          <a:ea typeface="+mj-ea"/>
                          <a:cs typeface="+mj-cs"/>
                          <a:sym typeface="Bangla Sangam MN"/>
                        </a:rPr>
                        <a:t>Bayesian imputation
(95% credible intervals)</a:t>
                      </a:r>
                    </a:p>
                  </a:txBody>
                  <a:tcPr marL="50800" marR="50800" marT="50800" marB="50800" anchor="ctr" horzOverflow="overflow">
                    <a:lnT w="63500">
                      <a:solidFill>
                        <a:srgbClr val="000000"/>
                      </a:solidFill>
                      <a:miter lim="400000"/>
                    </a:lnT>
                    <a:lnB w="38100">
                      <a:solidFill>
                        <a:srgbClr val="000000"/>
                      </a:solidFill>
                      <a:miter lim="400000"/>
                    </a:lnB>
                    <a:solidFill>
                      <a:srgbClr val="FFFFFF"/>
                    </a:solidFill>
                  </a:tcPr>
                </a:tc>
                <a:tc>
                  <a:txBody>
                    <a:bodyPr/>
                    <a:lstStyle/>
                    <a:p>
                      <a:pPr defTabSz="914400">
                        <a:defRPr sz="3200">
                          <a:solidFill>
                            <a:srgbClr val="000000"/>
                          </a:solidFill>
                          <a:latin typeface="+mj-lt"/>
                          <a:ea typeface="+mj-ea"/>
                          <a:cs typeface="+mj-cs"/>
                          <a:sym typeface="Bangla Sangam MN"/>
                        </a:defRPr>
                      </a:pPr>
                      <a:r>
                        <a:t>% </a:t>
                      </a:r>
                      <a:r>
                        <a:rPr>
                          <a:solidFill>
                            <a:srgbClr val="941100"/>
                          </a:solidFill>
                        </a:rPr>
                        <a:t>over</a:t>
                      </a:r>
                      <a:r>
                        <a:t>-estimated (Bayesian imputation)</a:t>
                      </a:r>
                    </a:p>
                  </a:txBody>
                  <a:tcPr marL="50800" marR="50800" marT="50800" marB="50800" anchor="ctr" horzOverflow="overflow">
                    <a:lnT w="63500">
                      <a:solidFill>
                        <a:srgbClr val="000000"/>
                      </a:solidFill>
                      <a:miter lim="400000"/>
                    </a:lnT>
                    <a:lnB w="38100">
                      <a:solidFill>
                        <a:srgbClr val="000000"/>
                      </a:solidFill>
                      <a:miter lim="400000"/>
                    </a:lnB>
                    <a:solidFill>
                      <a:srgbClr val="D4FB79"/>
                    </a:solidFill>
                  </a:tcPr>
                </a:tc>
                <a:extLst>
                  <a:ext uri="{0D108BD9-81ED-4DB2-BD59-A6C34878D82A}">
                    <a16:rowId xmlns:a16="http://schemas.microsoft.com/office/drawing/2014/main" val="10000"/>
                  </a:ext>
                </a:extLst>
              </a:tr>
              <a:tr h="1206500">
                <a:tc>
                  <a:txBody>
                    <a:bodyPr/>
                    <a:lstStyle/>
                    <a:p>
                      <a:pPr defTabSz="914400">
                        <a:defRPr sz="1800" b="0">
                          <a:solidFill>
                            <a:srgbClr val="000000"/>
                          </a:solidFill>
                        </a:defRPr>
                      </a:pPr>
                      <a:r>
                        <a:rPr sz="3200" b="1">
                          <a:latin typeface="+mj-lt"/>
                          <a:ea typeface="+mj-ea"/>
                          <a:cs typeface="+mj-cs"/>
                          <a:sym typeface="Bangla Sangam MN"/>
                        </a:rPr>
                        <a:t>18-29</a:t>
                      </a:r>
                    </a:p>
                  </a:txBody>
                  <a:tcPr marL="50800" marR="50800" marT="50800" marB="50800" anchor="ctr" horzOverflow="overflow">
                    <a:lnR w="63500">
                      <a:solidFill>
                        <a:srgbClr val="000000"/>
                      </a:solidFill>
                      <a:miter lim="400000"/>
                    </a:lnR>
                    <a:lnT w="38100">
                      <a:solidFill>
                        <a:srgbClr val="000000"/>
                      </a:solidFill>
                      <a:miter lim="400000"/>
                    </a:lnT>
                    <a:solidFill>
                      <a:srgbClr val="FFFFFF"/>
                    </a:solidFill>
                  </a:tcPr>
                </a:tc>
                <a:tc>
                  <a:txBody>
                    <a:bodyPr/>
                    <a:lstStyle/>
                    <a:p>
                      <a:pPr defTabSz="914400">
                        <a:defRPr sz="1800"/>
                      </a:pPr>
                      <a:r>
                        <a:rPr sz="3200">
                          <a:latin typeface="+mj-lt"/>
                          <a:ea typeface="+mj-ea"/>
                          <a:cs typeface="+mj-cs"/>
                          <a:sym typeface="Bangla Sangam MN"/>
                        </a:rPr>
                        <a:t>1,476</a:t>
                      </a:r>
                    </a:p>
                  </a:txBody>
                  <a:tcPr marL="50800" marR="50800" marT="50800" marB="50800" anchor="ctr" horzOverflow="overflow">
                    <a:lnL w="63500">
                      <a:solidFill>
                        <a:srgbClr val="000000"/>
                      </a:solidFill>
                      <a:miter lim="400000"/>
                    </a:lnL>
                    <a:lnR w="63500">
                      <a:solidFill>
                        <a:srgbClr val="000000"/>
                      </a:solidFill>
                      <a:miter lim="400000"/>
                    </a:lnR>
                    <a:lnT w="38100">
                      <a:solidFill>
                        <a:srgbClr val="000000"/>
                      </a:solidFill>
                      <a:miter lim="400000"/>
                    </a:lnT>
                    <a:solidFill>
                      <a:srgbClr val="D5D5D5"/>
                    </a:solidFill>
                  </a:tcPr>
                </a:tc>
                <a:tc>
                  <a:txBody>
                    <a:bodyPr/>
                    <a:lstStyle/>
                    <a:p>
                      <a:pPr defTabSz="914400">
                        <a:defRPr sz="1800"/>
                      </a:pPr>
                      <a:r>
                        <a:rPr sz="3200">
                          <a:latin typeface="+mj-lt"/>
                          <a:ea typeface="+mj-ea"/>
                          <a:cs typeface="+mj-cs"/>
                          <a:sym typeface="Bangla Sangam MN"/>
                        </a:rPr>
                        <a:t>347</a:t>
                      </a:r>
                    </a:p>
                  </a:txBody>
                  <a:tcPr marL="50800" marR="50800" marT="50800" marB="50800" anchor="ctr" horzOverflow="overflow">
                    <a:lnL w="63500">
                      <a:solidFill>
                        <a:srgbClr val="000000"/>
                      </a:solidFill>
                      <a:miter lim="400000"/>
                    </a:lnL>
                    <a:lnT w="38100">
                      <a:solidFill>
                        <a:srgbClr val="000000"/>
                      </a:solidFill>
                      <a:miter lim="400000"/>
                    </a:lnT>
                  </a:tcPr>
                </a:tc>
                <a:tc>
                  <a:txBody>
                    <a:bodyPr/>
                    <a:lstStyle/>
                    <a:p>
                      <a:pPr defTabSz="914400">
                        <a:defRPr sz="1800"/>
                      </a:pPr>
                      <a:r>
                        <a:rPr sz="3200">
                          <a:latin typeface="+mj-lt"/>
                          <a:ea typeface="+mj-ea"/>
                          <a:cs typeface="+mj-cs"/>
                          <a:sym typeface="Bangla Sangam MN"/>
                        </a:rPr>
                        <a:t>76.5%</a:t>
                      </a:r>
                    </a:p>
                  </a:txBody>
                  <a:tcPr marL="50800" marR="50800" marT="50800" marB="50800" anchor="ctr" horzOverflow="overflow">
                    <a:lnT w="38100">
                      <a:solidFill>
                        <a:srgbClr val="000000"/>
                      </a:solidFill>
                      <a:miter lim="400000"/>
                    </a:lnT>
                    <a:solidFill>
                      <a:srgbClr val="76D6FF">
                        <a:alpha val="75012"/>
                      </a:srgbClr>
                    </a:solidFill>
                  </a:tcPr>
                </a:tc>
                <a:tc>
                  <a:txBody>
                    <a:bodyPr/>
                    <a:lstStyle/>
                    <a:p>
                      <a:pPr defTabSz="457200">
                        <a:defRPr sz="1800"/>
                      </a:pPr>
                      <a:r>
                        <a:rPr sz="3200">
                          <a:latin typeface="+mj-lt"/>
                          <a:ea typeface="+mj-ea"/>
                          <a:cs typeface="+mj-cs"/>
                          <a:sym typeface="Bangla Sangam MN"/>
                        </a:rPr>
                        <a:t>1,457
(1,412, 1,505)</a:t>
                      </a:r>
                    </a:p>
                  </a:txBody>
                  <a:tcPr marL="63500" marR="63500" marT="0" marB="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-1.3%</a:t>
                      </a:r>
                    </a:p>
                  </a:txBody>
                  <a:tcPr marL="63500" marR="63500" marT="0" marB="0" anchor="ctr" horzOverflow="overflow">
                    <a:lnT w="38100">
                      <a:solidFill>
                        <a:srgbClr val="000000"/>
                      </a:solidFill>
                      <a:miter lim="400000"/>
                    </a:lnT>
                    <a:solidFill>
                      <a:srgbClr val="D4FB79"/>
                    </a:solidFill>
                  </a:tcPr>
                </a:tc>
                <a:extLst>
                  <a:ext uri="{0D108BD9-81ED-4DB2-BD59-A6C34878D82A}">
                    <a16:rowId xmlns:a16="http://schemas.microsoft.com/office/drawing/2014/main" val="10001"/>
                  </a:ext>
                </a:extLst>
              </a:tr>
              <a:tr h="1206500">
                <a:tc>
                  <a:txBody>
                    <a:bodyPr/>
                    <a:lstStyle/>
                    <a:p>
                      <a:pPr defTabSz="914400">
                        <a:defRPr sz="1800" b="0">
                          <a:solidFill>
                            <a:srgbClr val="000000"/>
                          </a:solidFill>
                        </a:defRPr>
                      </a:pPr>
                      <a:r>
                        <a:rPr sz="3200" b="1">
                          <a:latin typeface="+mj-lt"/>
                          <a:ea typeface="+mj-ea"/>
                          <a:cs typeface="+mj-cs"/>
                          <a:sym typeface="Bangla Sangam MN"/>
                        </a:rPr>
                        <a:t>30-39</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4,272</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1,701</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60.2%</a:t>
                      </a:r>
                    </a:p>
                  </a:txBody>
                  <a:tcPr marL="50800" marR="50800" marT="50800" marB="50800" anchor="ctr" horzOverflow="overflow">
                    <a:solidFill>
                      <a:srgbClr val="76D6FF">
                        <a:alpha val="75012"/>
                      </a:srgbClr>
                    </a:solidFill>
                  </a:tcPr>
                </a:tc>
                <a:tc>
                  <a:txBody>
                    <a:bodyPr/>
                    <a:lstStyle/>
                    <a:p>
                      <a:pPr defTabSz="457200">
                        <a:defRPr sz="1800"/>
                      </a:pPr>
                      <a:r>
                        <a:rPr sz="3200">
                          <a:latin typeface="+mj-lt"/>
                          <a:ea typeface="+mj-ea"/>
                          <a:cs typeface="+mj-cs"/>
                          <a:sym typeface="Bangla Sangam MN"/>
                        </a:rPr>
                        <a:t>4,567
(4,472, 4,662)</a:t>
                      </a:r>
                    </a:p>
                  </a:txBody>
                  <a:tcPr marL="63500" marR="63500" marT="0" marB="0" anchor="ctr" horzOverflow="overflow"/>
                </a:tc>
                <a:tc>
                  <a:txBody>
                    <a:bodyPr/>
                    <a:lstStyle/>
                    <a:p>
                      <a:pPr defTabSz="457200">
                        <a:defRPr sz="1800"/>
                      </a:pPr>
                      <a:r>
                        <a:rPr sz="3200">
                          <a:latin typeface="+mj-lt"/>
                          <a:ea typeface="+mj-ea"/>
                          <a:cs typeface="+mj-cs"/>
                          <a:sym typeface="Bangla Sangam MN"/>
                        </a:rPr>
                        <a:t>6.9%</a:t>
                      </a:r>
                    </a:p>
                  </a:txBody>
                  <a:tcPr marL="63500" marR="63500" marT="0" marB="0" anchor="ctr" horzOverflow="overflow">
                    <a:solidFill>
                      <a:srgbClr val="D4FB79"/>
                    </a:solidFill>
                  </a:tcPr>
                </a:tc>
                <a:extLst>
                  <a:ext uri="{0D108BD9-81ED-4DB2-BD59-A6C34878D82A}">
                    <a16:rowId xmlns:a16="http://schemas.microsoft.com/office/drawing/2014/main" val="10002"/>
                  </a:ext>
                </a:extLst>
              </a:tr>
              <a:tr h="1206500">
                <a:tc>
                  <a:txBody>
                    <a:bodyPr/>
                    <a:lstStyle/>
                    <a:p>
                      <a:pPr defTabSz="914400">
                        <a:defRPr sz="1800" b="0">
                          <a:solidFill>
                            <a:srgbClr val="000000"/>
                          </a:solidFill>
                        </a:defRPr>
                      </a:pPr>
                      <a:r>
                        <a:rPr sz="3200" b="1">
                          <a:latin typeface="+mj-lt"/>
                          <a:ea typeface="+mj-ea"/>
                          <a:cs typeface="+mj-cs"/>
                          <a:sym typeface="Bangla Sangam MN"/>
                        </a:rPr>
                        <a:t>40-49</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11,291</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5,992</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46.9%</a:t>
                      </a:r>
                    </a:p>
                  </a:txBody>
                  <a:tcPr marL="50800" marR="50800" marT="50800" marB="50800" anchor="ctr" horzOverflow="overflow">
                    <a:solidFill>
                      <a:srgbClr val="76D6FF">
                        <a:alpha val="75012"/>
                      </a:srgbClr>
                    </a:solidFill>
                  </a:tcPr>
                </a:tc>
                <a:tc>
                  <a:txBody>
                    <a:bodyPr/>
                    <a:lstStyle/>
                    <a:p>
                      <a:pPr defTabSz="457200">
                        <a:defRPr sz="1800"/>
                      </a:pPr>
                      <a:r>
                        <a:rPr sz="3200">
                          <a:latin typeface="+mj-lt"/>
                          <a:ea typeface="+mj-ea"/>
                          <a:cs typeface="+mj-cs"/>
                          <a:sym typeface="Bangla Sangam MN"/>
                        </a:rPr>
                        <a:t>12,270
(12,108, 12,451)</a:t>
                      </a:r>
                    </a:p>
                  </a:txBody>
                  <a:tcPr marL="63500" marR="63500" marT="0" marB="0" anchor="ctr" horzOverflow="overflow"/>
                </a:tc>
                <a:tc>
                  <a:txBody>
                    <a:bodyPr/>
                    <a:lstStyle/>
                    <a:p>
                      <a:pPr defTabSz="457200">
                        <a:defRPr sz="1800"/>
                      </a:pPr>
                      <a:r>
                        <a:rPr sz="3200">
                          <a:latin typeface="+mj-lt"/>
                          <a:ea typeface="+mj-ea"/>
                          <a:cs typeface="+mj-cs"/>
                          <a:sym typeface="Bangla Sangam MN"/>
                        </a:rPr>
                        <a:t>8.7%</a:t>
                      </a:r>
                    </a:p>
                  </a:txBody>
                  <a:tcPr marL="63500" marR="63500" marT="0" marB="0" anchor="ctr" horzOverflow="overflow">
                    <a:solidFill>
                      <a:srgbClr val="D4FB79"/>
                    </a:solidFill>
                  </a:tcPr>
                </a:tc>
                <a:extLst>
                  <a:ext uri="{0D108BD9-81ED-4DB2-BD59-A6C34878D82A}">
                    <a16:rowId xmlns:a16="http://schemas.microsoft.com/office/drawing/2014/main" val="10003"/>
                  </a:ext>
                </a:extLst>
              </a:tr>
              <a:tr h="1206500">
                <a:tc>
                  <a:txBody>
                    <a:bodyPr/>
                    <a:lstStyle/>
                    <a:p>
                      <a:pPr defTabSz="914400">
                        <a:defRPr sz="1800" b="0">
                          <a:solidFill>
                            <a:srgbClr val="000000"/>
                          </a:solidFill>
                        </a:defRPr>
                      </a:pPr>
                      <a:r>
                        <a:rPr sz="3200" b="1">
                          <a:latin typeface="+mj-lt"/>
                          <a:ea typeface="+mj-ea"/>
                          <a:cs typeface="+mj-cs"/>
                          <a:sym typeface="Bangla Sangam MN"/>
                        </a:rPr>
                        <a:t>50-64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56,630</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42,538</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24.9%</a:t>
                      </a:r>
                    </a:p>
                  </a:txBody>
                  <a:tcPr marL="50800" marR="50800" marT="50800" marB="50800" anchor="ctr" horzOverflow="overflow">
                    <a:solidFill>
                      <a:srgbClr val="76D6FF">
                        <a:alpha val="75012"/>
                      </a:srgbClr>
                    </a:solidFill>
                  </a:tcPr>
                </a:tc>
                <a:tc>
                  <a:txBody>
                    <a:bodyPr/>
                    <a:lstStyle/>
                    <a:p>
                      <a:pPr defTabSz="457200">
                        <a:defRPr sz="1800"/>
                      </a:pPr>
                      <a:r>
                        <a:rPr sz="3200">
                          <a:latin typeface="+mj-lt"/>
                          <a:ea typeface="+mj-ea"/>
                          <a:cs typeface="+mj-cs"/>
                          <a:sym typeface="Bangla Sangam MN"/>
                        </a:rPr>
                        <a:t>59,055
(58,729, 59,367)</a:t>
                      </a:r>
                    </a:p>
                  </a:txBody>
                  <a:tcPr marL="63500" marR="63500" marT="0" marB="0" anchor="ctr" horzOverflow="overflow"/>
                </a:tc>
                <a:tc>
                  <a:txBody>
                    <a:bodyPr/>
                    <a:lstStyle/>
                    <a:p>
                      <a:pPr defTabSz="457200">
                        <a:defRPr sz="1800"/>
                      </a:pPr>
                      <a:r>
                        <a:rPr sz="3200">
                          <a:latin typeface="+mj-lt"/>
                          <a:ea typeface="+mj-ea"/>
                          <a:cs typeface="+mj-cs"/>
                          <a:sym typeface="Bangla Sangam MN"/>
                        </a:rPr>
                        <a:t>4.3%</a:t>
                      </a:r>
                    </a:p>
                  </a:txBody>
                  <a:tcPr marL="63500" marR="63500" marT="0" marB="0" anchor="ctr" horzOverflow="overflow">
                    <a:solidFill>
                      <a:srgbClr val="D4FB79"/>
                    </a:solidFill>
                  </a:tcPr>
                </a:tc>
                <a:extLst>
                  <a:ext uri="{0D108BD9-81ED-4DB2-BD59-A6C34878D82A}">
                    <a16:rowId xmlns:a16="http://schemas.microsoft.com/office/drawing/2014/main" val="10004"/>
                  </a:ext>
                </a:extLst>
              </a:tr>
              <a:tr h="1206500">
                <a:tc>
                  <a:txBody>
                    <a:bodyPr/>
                    <a:lstStyle/>
                    <a:p>
                      <a:pPr defTabSz="914400">
                        <a:defRPr sz="1800" b="0">
                          <a:solidFill>
                            <a:srgbClr val="000000"/>
                          </a:solidFill>
                        </a:defRPr>
                      </a:pPr>
                      <a:r>
                        <a:rPr sz="3200" b="1">
                          <a:latin typeface="+mj-lt"/>
                          <a:ea typeface="+mj-ea"/>
                          <a:cs typeface="+mj-cs"/>
                          <a:sym typeface="Bangla Sangam MN"/>
                        </a:rPr>
                        <a:t>65-74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82,059</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65,905</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19.7%</a:t>
                      </a:r>
                    </a:p>
                  </a:txBody>
                  <a:tcPr marL="50800" marR="50800" marT="50800" marB="50800" anchor="ctr" horzOverflow="overflow">
                    <a:solidFill>
                      <a:srgbClr val="76D6FF">
                        <a:alpha val="75012"/>
                      </a:srgbClr>
                    </a:solidFill>
                  </a:tcPr>
                </a:tc>
                <a:tc>
                  <a:txBody>
                    <a:bodyPr/>
                    <a:lstStyle/>
                    <a:p>
                      <a:pPr defTabSz="457200">
                        <a:defRPr sz="1800"/>
                      </a:pPr>
                      <a:r>
                        <a:rPr sz="3200">
                          <a:latin typeface="+mj-lt"/>
                          <a:ea typeface="+mj-ea"/>
                          <a:cs typeface="+mj-cs"/>
                          <a:sym typeface="Bangla Sangam MN"/>
                        </a:rPr>
                        <a:t>85,092
(84,745, 85,476)</a:t>
                      </a:r>
                    </a:p>
                  </a:txBody>
                  <a:tcPr marL="63500" marR="63500" marT="0" marB="0" anchor="ctr" horzOverflow="overflow"/>
                </a:tc>
                <a:tc>
                  <a:txBody>
                    <a:bodyPr/>
                    <a:lstStyle/>
                    <a:p>
                      <a:pPr defTabSz="457200">
                        <a:defRPr sz="1800"/>
                      </a:pPr>
                      <a:r>
                        <a:rPr sz="3200">
                          <a:latin typeface="+mj-lt"/>
                          <a:ea typeface="+mj-ea"/>
                          <a:cs typeface="+mj-cs"/>
                          <a:sym typeface="Bangla Sangam MN"/>
                        </a:rPr>
                        <a:t>3.7%</a:t>
                      </a:r>
                    </a:p>
                  </a:txBody>
                  <a:tcPr marL="63500" marR="63500" marT="0" marB="0" anchor="ctr" horzOverflow="overflow">
                    <a:solidFill>
                      <a:srgbClr val="D4FB79"/>
                    </a:solidFill>
                  </a:tcPr>
                </a:tc>
                <a:extLst>
                  <a:ext uri="{0D108BD9-81ED-4DB2-BD59-A6C34878D82A}">
                    <a16:rowId xmlns:a16="http://schemas.microsoft.com/office/drawing/2014/main" val="10005"/>
                  </a:ext>
                </a:extLst>
              </a:tr>
              <a:tr h="1206500">
                <a:tc>
                  <a:txBody>
                    <a:bodyPr/>
                    <a:lstStyle/>
                    <a:p>
                      <a:pPr defTabSz="914400">
                        <a:defRPr sz="1800" b="0">
                          <a:solidFill>
                            <a:srgbClr val="000000"/>
                          </a:solidFill>
                        </a:defRPr>
                      </a:pPr>
                      <a:r>
                        <a:rPr sz="3200" b="1">
                          <a:latin typeface="+mj-lt"/>
                          <a:ea typeface="+mj-ea"/>
                          <a:cs typeface="+mj-cs"/>
                          <a:sym typeface="Bangla Sangam MN"/>
                        </a:rPr>
                        <a:t>75-84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105,964</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89,367</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15.7%</a:t>
                      </a:r>
                    </a:p>
                  </a:txBody>
                  <a:tcPr marL="50800" marR="50800" marT="50800" marB="50800" anchor="ctr" horzOverflow="overflow">
                    <a:solidFill>
                      <a:srgbClr val="76D6FF">
                        <a:alpha val="75012"/>
                      </a:srgbClr>
                    </a:solidFill>
                  </a:tcPr>
                </a:tc>
                <a:tc>
                  <a:txBody>
                    <a:bodyPr/>
                    <a:lstStyle/>
                    <a:p>
                      <a:pPr defTabSz="457200">
                        <a:defRPr sz="1800"/>
                      </a:pPr>
                      <a:r>
                        <a:rPr sz="3200">
                          <a:latin typeface="+mj-lt"/>
                          <a:ea typeface="+mj-ea"/>
                          <a:cs typeface="+mj-cs"/>
                          <a:sym typeface="Bangla Sangam MN"/>
                        </a:rPr>
                        <a:t>109,409
(109,072, 109,756)</a:t>
                      </a:r>
                    </a:p>
                  </a:txBody>
                  <a:tcPr marL="63500" marR="63500" marT="0" marB="0" anchor="ctr" horzOverflow="overflow"/>
                </a:tc>
                <a:tc>
                  <a:txBody>
                    <a:bodyPr/>
                    <a:lstStyle/>
                    <a:p>
                      <a:pPr defTabSz="457200">
                        <a:defRPr sz="1800"/>
                      </a:pPr>
                      <a:r>
                        <a:rPr sz="3200">
                          <a:latin typeface="+mj-lt"/>
                          <a:ea typeface="+mj-ea"/>
                          <a:cs typeface="+mj-cs"/>
                          <a:sym typeface="Bangla Sangam MN"/>
                        </a:rPr>
                        <a:t>3.3%</a:t>
                      </a:r>
                    </a:p>
                  </a:txBody>
                  <a:tcPr marL="63500" marR="63500" marT="0" marB="0" anchor="ctr" horzOverflow="overflow">
                    <a:solidFill>
                      <a:srgbClr val="D4FB79"/>
                    </a:solidFill>
                  </a:tcPr>
                </a:tc>
                <a:extLst>
                  <a:ext uri="{0D108BD9-81ED-4DB2-BD59-A6C34878D82A}">
                    <a16:rowId xmlns:a16="http://schemas.microsoft.com/office/drawing/2014/main" val="10006"/>
                  </a:ext>
                </a:extLst>
              </a:tr>
              <a:tr h="1206500">
                <a:tc>
                  <a:txBody>
                    <a:bodyPr/>
                    <a:lstStyle/>
                    <a:p>
                      <a:pPr defTabSz="914400">
                        <a:defRPr sz="1800" b="0">
                          <a:solidFill>
                            <a:srgbClr val="000000"/>
                          </a:solidFill>
                        </a:defRPr>
                      </a:pPr>
                      <a:r>
                        <a:rPr sz="3200" b="1">
                          <a:latin typeface="+mj-lt"/>
                          <a:ea typeface="+mj-ea"/>
                          <a:cs typeface="+mj-cs"/>
                          <a:sym typeface="Bangla Sangam MN"/>
                        </a:rPr>
                        <a:t>≥85</a:t>
                      </a:r>
                    </a:p>
                  </a:txBody>
                  <a:tcPr marL="50800" marR="50800" marT="50800" marB="50800" anchor="ctr" horzOverflow="overflow">
                    <a:lnR w="63500">
                      <a:solidFill>
                        <a:srgbClr val="000000"/>
                      </a:solidFill>
                      <a:miter lim="400000"/>
                    </a:lnR>
                    <a:lnB w="63500">
                      <a:solidFill>
                        <a:srgbClr val="000000"/>
                      </a:solidFill>
                      <a:miter lim="400000"/>
                    </a:lnB>
                    <a:solidFill>
                      <a:srgbClr val="FFFFFF"/>
                    </a:solidFill>
                  </a:tcPr>
                </a:tc>
                <a:tc>
                  <a:txBody>
                    <a:bodyPr/>
                    <a:lstStyle/>
                    <a:p>
                      <a:pPr defTabSz="914400">
                        <a:defRPr sz="1800"/>
                      </a:pPr>
                      <a:r>
                        <a:rPr sz="3200">
                          <a:latin typeface="+mj-lt"/>
                          <a:ea typeface="+mj-ea"/>
                          <a:cs typeface="+mj-cs"/>
                          <a:sym typeface="Bangla Sangam MN"/>
                        </a:rPr>
                        <a:t>122,488</a:t>
                      </a:r>
                    </a:p>
                  </a:txBody>
                  <a:tcPr marL="50800" marR="50800" marT="50800" marB="50800" anchor="ctr" horzOverflow="overflow">
                    <a:lnL w="63500">
                      <a:solidFill>
                        <a:srgbClr val="000000"/>
                      </a:solidFill>
                      <a:miter lim="400000"/>
                    </a:lnL>
                    <a:lnR w="63500">
                      <a:solidFill>
                        <a:srgbClr val="000000"/>
                      </a:solidFill>
                      <a:miter lim="400000"/>
                    </a:lnR>
                    <a:lnB w="63500">
                      <a:solidFill>
                        <a:srgbClr val="000000"/>
                      </a:solidFill>
                      <a:miter lim="400000"/>
                    </a:lnB>
                    <a:solidFill>
                      <a:srgbClr val="D5D5D5"/>
                    </a:solidFill>
                  </a:tcPr>
                </a:tc>
                <a:tc>
                  <a:txBody>
                    <a:bodyPr/>
                    <a:lstStyle/>
                    <a:p>
                      <a:pPr defTabSz="914400">
                        <a:defRPr sz="1800"/>
                      </a:pPr>
                      <a:r>
                        <a:rPr sz="3200">
                          <a:latin typeface="+mj-lt"/>
                          <a:ea typeface="+mj-ea"/>
                          <a:cs typeface="+mj-cs"/>
                          <a:sym typeface="Bangla Sangam MN"/>
                        </a:rPr>
                        <a:t>107,056</a:t>
                      </a:r>
                    </a:p>
                  </a:txBody>
                  <a:tcPr marL="50800" marR="50800" marT="50800" marB="50800" anchor="ctr" horzOverflow="overflow">
                    <a:lnL w="63500">
                      <a:solidFill>
                        <a:srgbClr val="000000"/>
                      </a:solidFill>
                      <a:miter lim="400000"/>
                    </a:lnL>
                    <a:lnB w="63500">
                      <a:solidFill>
                        <a:srgbClr val="000000"/>
                      </a:solidFill>
                      <a:miter lim="400000"/>
                    </a:lnB>
                  </a:tcPr>
                </a:tc>
                <a:tc>
                  <a:txBody>
                    <a:bodyPr/>
                    <a:lstStyle/>
                    <a:p>
                      <a:pPr defTabSz="914400">
                        <a:defRPr sz="1800"/>
                      </a:pPr>
                      <a:r>
                        <a:rPr sz="3200">
                          <a:latin typeface="+mj-lt"/>
                          <a:ea typeface="+mj-ea"/>
                          <a:cs typeface="+mj-cs"/>
                          <a:sym typeface="Bangla Sangam MN"/>
                        </a:rPr>
                        <a:t>12.6%</a:t>
                      </a:r>
                    </a:p>
                  </a:txBody>
                  <a:tcPr marL="50800" marR="50800" marT="50800" marB="50800" anchor="ctr" horzOverflow="overflow">
                    <a:lnB w="127000">
                      <a:solidFill>
                        <a:srgbClr val="941100"/>
                      </a:solidFill>
                      <a:miter lim="400000"/>
                    </a:lnB>
                    <a:solidFill>
                      <a:srgbClr val="76D6FF">
                        <a:alpha val="75012"/>
                      </a:srgbClr>
                    </a:solidFill>
                  </a:tcPr>
                </a:tc>
                <a:tc>
                  <a:txBody>
                    <a:bodyPr/>
                    <a:lstStyle/>
                    <a:p>
                      <a:pPr defTabSz="457200">
                        <a:defRPr sz="1800"/>
                      </a:pPr>
                      <a:r>
                        <a:rPr sz="3200">
                          <a:latin typeface="+mj-lt"/>
                          <a:ea typeface="+mj-ea"/>
                          <a:cs typeface="+mj-cs"/>
                          <a:sym typeface="Bangla Sangam MN"/>
                        </a:rPr>
                        <a:t>126,342
(126,015, 126,667)</a:t>
                      </a:r>
                    </a:p>
                  </a:txBody>
                  <a:tcPr marL="63500" marR="63500" marT="0" marB="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3.2%</a:t>
                      </a:r>
                    </a:p>
                  </a:txBody>
                  <a:tcPr marL="63500" marR="63500" marT="0" marB="0" anchor="ctr" horzOverflow="overflow">
                    <a:lnB w="127000">
                      <a:solidFill>
                        <a:srgbClr val="941100"/>
                      </a:solidFill>
                      <a:miter lim="400000"/>
                    </a:lnB>
                    <a:solidFill>
                      <a:srgbClr val="D4FB79"/>
                    </a:solidFill>
                  </a:tcPr>
                </a:tc>
                <a:extLst>
                  <a:ext uri="{0D108BD9-81ED-4DB2-BD59-A6C34878D82A}">
                    <a16:rowId xmlns:a16="http://schemas.microsoft.com/office/drawing/2014/main" val="10007"/>
                  </a:ext>
                </a:extLst>
              </a:tr>
              <a:tr h="825500">
                <a:tc>
                  <a:txBody>
                    <a:bodyPr/>
                    <a:lstStyle/>
                    <a:p>
                      <a:pPr defTabSz="914400">
                        <a:defRPr sz="1800" b="0">
                          <a:solidFill>
                            <a:srgbClr val="000000"/>
                          </a:solidFill>
                        </a:defRPr>
                      </a:pPr>
                      <a:r>
                        <a:rPr sz="3200" b="1">
                          <a:latin typeface="+mj-lt"/>
                          <a:ea typeface="+mj-ea"/>
                          <a:cs typeface="+mj-cs"/>
                          <a:sym typeface="Bangla Sangam MN"/>
                        </a:rPr>
                        <a:t>Total</a:t>
                      </a:r>
                    </a:p>
                  </a:txBody>
                  <a:tcPr marL="50800" marR="50800" marT="50800" marB="50800" anchor="ctr" horzOverflow="overflow">
                    <a:lnL w="0">
                      <a:miter lim="400000"/>
                    </a:lnL>
                    <a:lnR w="63500">
                      <a:solidFill>
                        <a:srgbClr val="000000"/>
                      </a:solidFill>
                      <a:miter lim="400000"/>
                    </a:lnR>
                    <a:lnT w="63500">
                      <a:solidFill>
                        <a:srgbClr val="000000"/>
                      </a:solidFill>
                      <a:miter lim="400000"/>
                    </a:lnT>
                    <a:lnB w="63500">
                      <a:solidFill>
                        <a:srgbClr val="000000"/>
                      </a:solidFill>
                      <a:miter lim="400000"/>
                    </a:lnB>
                    <a:solidFill>
                      <a:srgbClr val="FFFFFF"/>
                    </a:solidFill>
                  </a:tcPr>
                </a:tc>
                <a:tc>
                  <a:txBody>
                    <a:bodyPr/>
                    <a:lstStyle/>
                    <a:p>
                      <a:pPr defTabSz="914400">
                        <a:defRPr sz="1800"/>
                      </a:pPr>
                      <a:r>
                        <a:rPr sz="3200">
                          <a:latin typeface="+mj-lt"/>
                          <a:ea typeface="+mj-ea"/>
                          <a:cs typeface="+mj-cs"/>
                          <a:sym typeface="Bangla Sangam MN"/>
                        </a:rPr>
                        <a:t>384,180</a:t>
                      </a:r>
                    </a:p>
                  </a:txBody>
                  <a:tcPr marL="50800" marR="50800" marT="50800" marB="50800" anchor="ctr"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D5D5D5"/>
                    </a:solidFill>
                  </a:tcPr>
                </a:tc>
                <a:tc>
                  <a:txBody>
                    <a:bodyPr/>
                    <a:lstStyle/>
                    <a:p>
                      <a:pPr defTabSz="914400">
                        <a:defRPr sz="1800"/>
                      </a:pPr>
                      <a:r>
                        <a:rPr sz="3200">
                          <a:latin typeface="+mj-lt"/>
                          <a:ea typeface="+mj-ea"/>
                          <a:cs typeface="+mj-cs"/>
                          <a:sym typeface="Bangla Sangam MN"/>
                        </a:rPr>
                        <a:t>312,906</a:t>
                      </a:r>
                    </a:p>
                  </a:txBody>
                  <a:tcPr marL="50800" marR="50800" marT="50800" marB="50800" anchor="ctr" horzOverflow="overflow">
                    <a:lnL w="63500">
                      <a:solidFill>
                        <a:srgbClr val="000000"/>
                      </a:solidFill>
                      <a:miter lim="400000"/>
                    </a:lnL>
                    <a:lnR w="127000">
                      <a:solidFill>
                        <a:srgbClr val="941100"/>
                      </a:solidFill>
                      <a:miter lim="400000"/>
                    </a:lnR>
                    <a:lnT w="63500">
                      <a:solidFill>
                        <a:srgbClr val="000000"/>
                      </a:solidFill>
                      <a:miter lim="400000"/>
                    </a:lnT>
                    <a:lnB w="63500">
                      <a:solidFill>
                        <a:srgbClr val="000000"/>
                      </a:solidFill>
                      <a:miter lim="400000"/>
                    </a:lnB>
                  </a:tcPr>
                </a:tc>
                <a:tc>
                  <a:txBody>
                    <a:bodyPr/>
                    <a:lstStyle/>
                    <a:p>
                      <a:pPr defTabSz="914400">
                        <a:defRPr sz="1800"/>
                      </a:pPr>
                      <a:r>
                        <a:rPr sz="3200">
                          <a:latin typeface="+mj-lt"/>
                          <a:ea typeface="+mj-ea"/>
                          <a:cs typeface="+mj-cs"/>
                          <a:sym typeface="Bangla Sangam MN"/>
                        </a:rPr>
                        <a:t>18.6%</a:t>
                      </a:r>
                    </a:p>
                  </a:txBody>
                  <a:tcPr marL="50800" marR="50800" marT="50800" marB="50800" anchor="ctr" horzOverflow="overflow">
                    <a:lnL w="127000">
                      <a:solidFill>
                        <a:srgbClr val="941100"/>
                      </a:solidFill>
                      <a:miter lim="400000"/>
                    </a:lnL>
                    <a:lnR w="127000">
                      <a:solidFill>
                        <a:srgbClr val="941100"/>
                      </a:solidFill>
                      <a:miter lim="400000"/>
                    </a:lnR>
                    <a:lnT w="127000">
                      <a:solidFill>
                        <a:srgbClr val="941100"/>
                      </a:solidFill>
                      <a:miter lim="400000"/>
                    </a:lnT>
                    <a:lnB w="127000">
                      <a:solidFill>
                        <a:srgbClr val="941100"/>
                      </a:solidFill>
                      <a:miter lim="400000"/>
                    </a:lnB>
                    <a:solidFill>
                      <a:srgbClr val="76D6FF">
                        <a:alpha val="75012"/>
                      </a:srgbClr>
                    </a:solidFill>
                  </a:tcPr>
                </a:tc>
                <a:tc>
                  <a:txBody>
                    <a:bodyPr/>
                    <a:lstStyle/>
                    <a:p>
                      <a:pPr defTabSz="914400">
                        <a:defRPr sz="1800"/>
                      </a:pPr>
                      <a:r>
                        <a:rPr sz="3200">
                          <a:latin typeface="+mj-lt"/>
                          <a:ea typeface="+mj-ea"/>
                          <a:cs typeface="+mj-cs"/>
                          <a:sym typeface="Bangla Sangam MN"/>
                        </a:rPr>
                        <a:t>398,192</a:t>
                      </a:r>
                    </a:p>
                  </a:txBody>
                  <a:tcPr marL="50800" marR="50800" marT="50800" marB="50800" anchor="ctr" horzOverflow="overflow">
                    <a:lnL w="127000">
                      <a:solidFill>
                        <a:srgbClr val="941100"/>
                      </a:solidFill>
                      <a:miter lim="400000"/>
                    </a:lnL>
                    <a:lnR w="127000">
                      <a:solidFill>
                        <a:srgbClr val="941100"/>
                      </a:solidFill>
                      <a:miter lim="400000"/>
                    </a:lnR>
                    <a:lnT w="63500">
                      <a:solidFill>
                        <a:srgbClr val="000000"/>
                      </a:solidFill>
                      <a:miter lim="400000"/>
                    </a:lnT>
                    <a:lnB w="63500">
                      <a:solidFill>
                        <a:srgbClr val="000000"/>
                      </a:solidFill>
                      <a:miter lim="400000"/>
                    </a:lnB>
                  </a:tcPr>
                </a:tc>
                <a:tc>
                  <a:txBody>
                    <a:bodyPr/>
                    <a:lstStyle/>
                    <a:p>
                      <a:pPr defTabSz="914400">
                        <a:defRPr sz="1800"/>
                      </a:pPr>
                      <a:r>
                        <a:rPr sz="3200">
                          <a:latin typeface="+mj-lt"/>
                          <a:ea typeface="+mj-ea"/>
                          <a:cs typeface="+mj-cs"/>
                          <a:sym typeface="Bangla Sangam MN"/>
                        </a:rPr>
                        <a:t>3.6%</a:t>
                      </a:r>
                    </a:p>
                  </a:txBody>
                  <a:tcPr marL="50800" marR="50800" marT="50800" marB="50800" anchor="ctr" horzOverflow="overflow">
                    <a:lnL w="127000">
                      <a:solidFill>
                        <a:srgbClr val="941100"/>
                      </a:solidFill>
                      <a:miter lim="400000"/>
                    </a:lnL>
                    <a:lnR w="127000">
                      <a:solidFill>
                        <a:srgbClr val="941100"/>
                      </a:solidFill>
                      <a:miter lim="400000"/>
                    </a:lnR>
                    <a:lnT w="127000">
                      <a:solidFill>
                        <a:srgbClr val="941100"/>
                      </a:solidFill>
                      <a:miter lim="400000"/>
                    </a:lnT>
                    <a:lnB w="127000">
                      <a:solidFill>
                        <a:srgbClr val="941100"/>
                      </a:solidFill>
                      <a:miter lim="400000"/>
                    </a:lnB>
                    <a:solidFill>
                      <a:srgbClr val="D4FB79"/>
                    </a:solidFill>
                  </a:tcPr>
                </a:tc>
                <a:extLst>
                  <a:ext uri="{0D108BD9-81ED-4DB2-BD59-A6C34878D82A}">
                    <a16:rowId xmlns:a16="http://schemas.microsoft.com/office/drawing/2014/main" val="10008"/>
                  </a:ext>
                </a:extLst>
              </a:tr>
            </a:tbl>
          </a:graphicData>
        </a:graphic>
      </p:graphicFrame>
      <p:sp>
        <p:nvSpPr>
          <p:cNvPr id="294" name="* Data from: https://www.cdc.gov/nchs/nvss/vsrr/covid19/index.htm"/>
          <p:cNvSpPr txBox="1"/>
          <p:nvPr/>
        </p:nvSpPr>
        <p:spPr>
          <a:xfrm>
            <a:off x="1680311" y="13127249"/>
            <a:ext cx="21511767" cy="402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a:defRPr sz="2000" b="0">
                <a:latin typeface="+mj-lt"/>
                <a:ea typeface="+mj-ea"/>
                <a:cs typeface="+mj-cs"/>
                <a:sym typeface="Bangla Sangam MN"/>
              </a:defRPr>
            </a:lvl1pPr>
          </a:lstStyle>
          <a:p>
            <a:r>
              <a:t>* Data from: https://www.cdc.gov/nchs/nvss/vsrr/covid19/index.htm</a:t>
            </a:r>
          </a:p>
        </p:txBody>
      </p:sp>
      <p:sp>
        <p:nvSpPr>
          <p:cNvPr id="295" name="Estimated COVID-19 deaths in 2020"/>
          <p:cNvSpPr txBox="1">
            <a:spLocks noGrp="1"/>
          </p:cNvSpPr>
          <p:nvPr>
            <p:ph type="title"/>
          </p:nvPr>
        </p:nvSpPr>
        <p:spPr>
          <a:xfrm>
            <a:off x="797732" y="355600"/>
            <a:ext cx="22788536" cy="1942316"/>
          </a:xfrm>
          <a:prstGeom prst="rect">
            <a:avLst/>
          </a:prstGeom>
        </p:spPr>
        <p:txBody>
          <a:bodyPr/>
          <a:lstStyle/>
          <a:p>
            <a:r>
              <a:t>Estimated COVID-19 deaths in 2020</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Appendix"/>
          <p:cNvSpPr txBox="1">
            <a:spLocks noGrp="1"/>
          </p:cNvSpPr>
          <p:nvPr>
            <p:ph type="title"/>
          </p:nvPr>
        </p:nvSpPr>
        <p:spPr>
          <a:xfrm>
            <a:off x="797732" y="355600"/>
            <a:ext cx="22788536" cy="13004800"/>
          </a:xfrm>
          <a:prstGeom prst="rect">
            <a:avLst/>
          </a:prstGeom>
        </p:spPr>
        <p:txBody>
          <a:bodyPr/>
          <a:lstStyle/>
          <a:p>
            <a:r>
              <a:t>Appendix</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ortality data"/>
          <p:cNvSpPr txBox="1">
            <a:spLocks noGrp="1"/>
          </p:cNvSpPr>
          <p:nvPr>
            <p:ph type="title"/>
          </p:nvPr>
        </p:nvSpPr>
        <p:spPr>
          <a:xfrm>
            <a:off x="797732" y="355600"/>
            <a:ext cx="22788536" cy="1942316"/>
          </a:xfrm>
          <a:prstGeom prst="rect">
            <a:avLst/>
          </a:prstGeom>
        </p:spPr>
        <p:txBody>
          <a:bodyPr/>
          <a:lstStyle/>
          <a:p>
            <a:r>
              <a:t>Mortality data</a:t>
            </a:r>
          </a:p>
        </p:txBody>
      </p:sp>
      <p:sp>
        <p:nvSpPr>
          <p:cNvPr id="302" name="Life expectancy: https://www.cdc.gov/nchs/data/vsrr/VSRR10-508.pdf…"/>
          <p:cNvSpPr txBox="1">
            <a:spLocks noGrp="1"/>
          </p:cNvSpPr>
          <p:nvPr>
            <p:ph type="body" idx="1"/>
          </p:nvPr>
        </p:nvSpPr>
        <p:spPr>
          <a:xfrm>
            <a:off x="656047" y="2766941"/>
            <a:ext cx="23071906" cy="10272810"/>
          </a:xfrm>
          <a:prstGeom prst="rect">
            <a:avLst/>
          </a:prstGeom>
        </p:spPr>
        <p:txBody>
          <a:bodyPr anchor="t"/>
          <a:lstStyle/>
          <a:p>
            <a:pPr marL="635000" indent="-635000">
              <a:spcBef>
                <a:spcPts val="2000"/>
              </a:spcBef>
              <a:buSzPct val="120000"/>
            </a:pPr>
            <a:r>
              <a:t>Life expectancy: </a:t>
            </a:r>
            <a:r>
              <a:rPr u="sng">
                <a:hlinkClick r:id="rId2"/>
              </a:rPr>
              <a:t>https://www.cdc.gov/nchs/data/vsrr/VSRR10-508.pdf</a:t>
            </a:r>
          </a:p>
          <a:p>
            <a:pPr marL="635000" indent="-635000">
              <a:spcBef>
                <a:spcPts val="2000"/>
              </a:spcBef>
              <a:buSzPct val="120000"/>
            </a:pPr>
            <a:r>
              <a:t>Death data: </a:t>
            </a:r>
            <a:r>
              <a:rPr u="sng">
                <a:hlinkClick r:id="rId3"/>
              </a:rPr>
              <a:t>https://www.cdc.gov/mmwr/volumes/70/wr/mm7014e1.htm</a:t>
            </a:r>
          </a:p>
          <a:p>
            <a:pPr marL="635000" indent="-635000">
              <a:spcBef>
                <a:spcPts val="2000"/>
              </a:spcBef>
              <a:buSzPct val="120000"/>
            </a:pPr>
            <a:r>
              <a:t>COVID-19 death certificates: </a:t>
            </a:r>
            <a:r>
              <a:rPr u="sng">
                <a:hlinkClick r:id="rId4"/>
              </a:rPr>
              <a:t>https://www.cdc.gov/mmwr/volumes/70/wr/mm7014e2.htm</a:t>
            </a:r>
          </a:p>
          <a:p>
            <a:pPr marL="635000" indent="-635000">
              <a:spcBef>
                <a:spcPts val="2000"/>
              </a:spcBef>
              <a:buSzPct val="120000"/>
            </a:pPr>
            <a:r>
              <a:t>Total deaths: </a:t>
            </a:r>
            <a:r>
              <a:rPr u="sng">
                <a:hlinkClick r:id="rId5"/>
              </a:rPr>
              <a:t>https://www.cdc.gov/nchs/nvss/vsrr/covid19/index.htm</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pute distribution_hurdle_agg (Large fringe metro).png" descr="impute distribution_hurdle_agg (Large fringe metro).png"/>
          <p:cNvPicPr>
            <a:picLocks noChangeAspect="1"/>
          </p:cNvPicPr>
          <p:nvPr/>
        </p:nvPicPr>
        <p:blipFill>
          <a:blip r:embed="rId2"/>
          <a:srcRect b="5919"/>
          <a:stretch>
            <a:fillRect/>
          </a:stretch>
        </p:blipFill>
        <p:spPr>
          <a:xfrm>
            <a:off x="88900" y="1905000"/>
            <a:ext cx="22225000" cy="11616328"/>
          </a:xfrm>
          <a:prstGeom prst="rect">
            <a:avLst/>
          </a:prstGeom>
          <a:ln w="12700">
            <a:miter lim="400000"/>
          </a:ln>
        </p:spPr>
      </p:pic>
      <p:sp>
        <p:nvSpPr>
          <p:cNvPr id="337" name="Imputation: Large fringe metro"/>
          <p:cNvSpPr txBox="1">
            <a:spLocks noGrp="1"/>
          </p:cNvSpPr>
          <p:nvPr>
            <p:ph type="title"/>
          </p:nvPr>
        </p:nvSpPr>
        <p:spPr>
          <a:xfrm>
            <a:off x="797732" y="355600"/>
            <a:ext cx="22788536" cy="1942316"/>
          </a:xfrm>
          <a:prstGeom prst="rect">
            <a:avLst/>
          </a:prstGeom>
        </p:spPr>
        <p:txBody>
          <a:bodyPr/>
          <a:lstStyle/>
          <a:p>
            <a:r>
              <a:t>Imputation: Large fringe metro</a:t>
            </a:r>
          </a:p>
        </p:txBody>
      </p:sp>
      <p:grpSp>
        <p:nvGrpSpPr>
          <p:cNvPr id="342" name="Group"/>
          <p:cNvGrpSpPr/>
          <p:nvPr/>
        </p:nvGrpSpPr>
        <p:grpSpPr>
          <a:xfrm>
            <a:off x="22103500" y="2841411"/>
            <a:ext cx="2232345" cy="2065108"/>
            <a:chOff x="0" y="0"/>
            <a:chExt cx="2232343" cy="2065107"/>
          </a:xfrm>
        </p:grpSpPr>
        <p:pic>
          <p:nvPicPr>
            <p:cNvPr id="338"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39"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40"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41"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Why imputation?"/>
          <p:cNvSpPr txBox="1">
            <a:spLocks noGrp="1"/>
          </p:cNvSpPr>
          <p:nvPr>
            <p:ph type="title"/>
          </p:nvPr>
        </p:nvSpPr>
        <p:spPr>
          <a:xfrm>
            <a:off x="797732" y="355600"/>
            <a:ext cx="22788536" cy="1942316"/>
          </a:xfrm>
          <a:prstGeom prst="rect">
            <a:avLst/>
          </a:prstGeom>
        </p:spPr>
        <p:txBody>
          <a:bodyPr/>
          <a:lstStyle/>
          <a:p>
            <a:r>
              <a:t>Why imputation? </a:t>
            </a:r>
          </a:p>
        </p:txBody>
      </p:sp>
      <p:sp>
        <p:nvSpPr>
          <p:cNvPr id="122" name="County-level COVID-19 death counts from 1 to 9 were suppressed…"/>
          <p:cNvSpPr txBox="1">
            <a:spLocks noGrp="1"/>
          </p:cNvSpPr>
          <p:nvPr>
            <p:ph type="body" sz="half" idx="1"/>
          </p:nvPr>
        </p:nvSpPr>
        <p:spPr>
          <a:xfrm>
            <a:off x="15056498" y="3149600"/>
            <a:ext cx="8800950" cy="10282506"/>
          </a:xfrm>
          <a:prstGeom prst="rect">
            <a:avLst/>
          </a:prstGeom>
        </p:spPr>
        <p:txBody>
          <a:bodyPr anchor="t"/>
          <a:lstStyle/>
          <a:p>
            <a:pPr marL="635000" indent="-635000">
              <a:buSzPct val="120000"/>
            </a:pPr>
            <a:r>
              <a:t>County-level COVID-19 death counts from 1 to 9 were suppressed</a:t>
            </a:r>
          </a:p>
          <a:p>
            <a:pPr marL="635000" indent="-635000">
              <a:buSzPct val="120000"/>
            </a:pPr>
            <a:r>
              <a:t>The percent of data with suppressed COVID-19 death counts increased from Q1 to Q4 </a:t>
            </a:r>
          </a:p>
          <a:p>
            <a:pPr marL="635000" indent="-635000">
              <a:buSzPct val="120000"/>
            </a:pPr>
            <a:r>
              <a:t>Could bias the estimates of the years of potential life loss (YPLL) due to COVID-19</a:t>
            </a:r>
          </a:p>
        </p:txBody>
      </p:sp>
      <p:grpSp>
        <p:nvGrpSpPr>
          <p:cNvPr id="129" name="Group"/>
          <p:cNvGrpSpPr/>
          <p:nvPr/>
        </p:nvGrpSpPr>
        <p:grpSpPr>
          <a:xfrm>
            <a:off x="1484907" y="12040871"/>
            <a:ext cx="8443071" cy="1586630"/>
            <a:chOff x="0" y="0"/>
            <a:chExt cx="8443069" cy="1586629"/>
          </a:xfrm>
        </p:grpSpPr>
        <p:sp>
          <p:nvSpPr>
            <p:cNvPr id="123"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24" name="dist_supp_non_supp.png" descr="dist_supp_non_supp.png"/>
            <p:cNvPicPr>
              <a:picLocks noChangeAspect="1"/>
            </p:cNvPicPr>
            <p:nvPr/>
          </p:nvPicPr>
          <p:blipFill>
            <a:blip r:embed="rId3"/>
            <a:srcRect l="21771" t="93000" r="74767" b="2274"/>
            <a:stretch>
              <a:fillRect/>
            </a:stretch>
          </p:blipFill>
          <p:spPr>
            <a:xfrm>
              <a:off x="992" y="0"/>
              <a:ext cx="509380" cy="521599"/>
            </a:xfrm>
            <a:prstGeom prst="rect">
              <a:avLst/>
            </a:prstGeom>
            <a:ln w="12700" cap="flat">
              <a:noFill/>
              <a:miter lim="400000"/>
            </a:ln>
            <a:effectLst/>
          </p:spPr>
        </p:pic>
        <p:sp>
          <p:nvSpPr>
            <p:cNvPr id="125"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26"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27" name="dist_supp_non_supp.png" descr="dist_supp_non_supp.png"/>
            <p:cNvPicPr>
              <a:picLocks noChangeAspect="1"/>
            </p:cNvPicPr>
            <p:nvPr/>
          </p:nvPicPr>
          <p:blipFill>
            <a:blip r:embed="rId3"/>
            <a:srcRect l="43895" t="93104" r="52632" b="2250"/>
            <a:stretch>
              <a:fillRect/>
            </a:stretch>
          </p:blipFill>
          <p:spPr>
            <a:xfrm>
              <a:off x="0" y="550016"/>
              <a:ext cx="511008" cy="512738"/>
            </a:xfrm>
            <a:prstGeom prst="rect">
              <a:avLst/>
            </a:prstGeom>
            <a:ln w="12700" cap="flat">
              <a:noFill/>
              <a:miter lim="400000"/>
            </a:ln>
            <a:effectLst/>
          </p:spPr>
        </p:pic>
        <p:pic>
          <p:nvPicPr>
            <p:cNvPr id="128" name="dist_supp_non_supp.png" descr="dist_supp_non_supp.png"/>
            <p:cNvPicPr>
              <a:picLocks noChangeAspect="1"/>
            </p:cNvPicPr>
            <p:nvPr/>
          </p:nvPicPr>
          <p:blipFill>
            <a:blip r:embed="rId3"/>
            <a:srcRect l="72072" t="93248" r="24598" b="2263"/>
            <a:stretch>
              <a:fillRect/>
            </a:stretch>
          </p:blipFill>
          <p:spPr>
            <a:xfrm>
              <a:off x="20768" y="1091300"/>
              <a:ext cx="489836" cy="495330"/>
            </a:xfrm>
            <a:prstGeom prst="rect">
              <a:avLst/>
            </a:prstGeom>
            <a:ln w="12700" cap="flat">
              <a:noFill/>
              <a:miter lim="400000"/>
            </a:ln>
            <a:effectLst/>
          </p:spPr>
        </p:pic>
      </p:grpSp>
      <p:pic>
        <p:nvPicPr>
          <p:cNvPr id="130" name="dist_supp_non_supp.png" descr="dist_supp_non_supp.png"/>
          <p:cNvPicPr>
            <a:picLocks noChangeAspect="1"/>
          </p:cNvPicPr>
          <p:nvPr/>
        </p:nvPicPr>
        <p:blipFill>
          <a:blip r:embed="rId3"/>
          <a:srcRect b="10028"/>
          <a:stretch>
            <a:fillRect/>
          </a:stretch>
        </p:blipFill>
        <p:spPr>
          <a:xfrm>
            <a:off x="224284" y="2139125"/>
            <a:ext cx="14717265" cy="993100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pute distribution_hurdle_agg (Medium metro).png" descr="impute distribution_hurdle_agg (Medium metro).png"/>
          <p:cNvPicPr>
            <a:picLocks noChangeAspect="1"/>
          </p:cNvPicPr>
          <p:nvPr/>
        </p:nvPicPr>
        <p:blipFill>
          <a:blip r:embed="rId2"/>
          <a:srcRect b="5626"/>
          <a:stretch>
            <a:fillRect/>
          </a:stretch>
        </p:blipFill>
        <p:spPr>
          <a:xfrm>
            <a:off x="88900" y="1905000"/>
            <a:ext cx="22225002" cy="11652567"/>
          </a:xfrm>
          <a:prstGeom prst="rect">
            <a:avLst/>
          </a:prstGeom>
          <a:ln w="12700">
            <a:miter lim="400000"/>
          </a:ln>
        </p:spPr>
      </p:pic>
      <p:sp>
        <p:nvSpPr>
          <p:cNvPr id="345" name="Imputation: Medium metro"/>
          <p:cNvSpPr txBox="1">
            <a:spLocks noGrp="1"/>
          </p:cNvSpPr>
          <p:nvPr>
            <p:ph type="title"/>
          </p:nvPr>
        </p:nvSpPr>
        <p:spPr>
          <a:xfrm>
            <a:off x="797732" y="355600"/>
            <a:ext cx="22788536" cy="1942316"/>
          </a:xfrm>
          <a:prstGeom prst="rect">
            <a:avLst/>
          </a:prstGeom>
        </p:spPr>
        <p:txBody>
          <a:bodyPr/>
          <a:lstStyle/>
          <a:p>
            <a:r>
              <a:t>Imputation: Medium metro</a:t>
            </a:r>
          </a:p>
        </p:txBody>
      </p:sp>
      <p:grpSp>
        <p:nvGrpSpPr>
          <p:cNvPr id="350" name="Group"/>
          <p:cNvGrpSpPr/>
          <p:nvPr/>
        </p:nvGrpSpPr>
        <p:grpSpPr>
          <a:xfrm>
            <a:off x="22103500" y="2841411"/>
            <a:ext cx="2232345" cy="2065108"/>
            <a:chOff x="0" y="0"/>
            <a:chExt cx="2232343" cy="2065107"/>
          </a:xfrm>
        </p:grpSpPr>
        <p:pic>
          <p:nvPicPr>
            <p:cNvPr id="346"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47"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48"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49"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impute distribution_hurdle_agg (Micropolitan).png" descr="impute distribution_hurdle_agg (Micropolitan).png"/>
          <p:cNvPicPr>
            <a:picLocks noChangeAspect="1"/>
          </p:cNvPicPr>
          <p:nvPr/>
        </p:nvPicPr>
        <p:blipFill>
          <a:blip r:embed="rId2"/>
          <a:srcRect b="5688"/>
          <a:stretch>
            <a:fillRect/>
          </a:stretch>
        </p:blipFill>
        <p:spPr>
          <a:xfrm>
            <a:off x="88900" y="1905000"/>
            <a:ext cx="22225000" cy="11644877"/>
          </a:xfrm>
          <a:prstGeom prst="rect">
            <a:avLst/>
          </a:prstGeom>
          <a:ln w="12700">
            <a:miter lim="400000"/>
          </a:ln>
        </p:spPr>
      </p:pic>
      <p:sp>
        <p:nvSpPr>
          <p:cNvPr id="353" name="Imputation: Micropolitan"/>
          <p:cNvSpPr txBox="1">
            <a:spLocks noGrp="1"/>
          </p:cNvSpPr>
          <p:nvPr>
            <p:ph type="title"/>
          </p:nvPr>
        </p:nvSpPr>
        <p:spPr>
          <a:xfrm>
            <a:off x="797732" y="355600"/>
            <a:ext cx="22788536" cy="1942316"/>
          </a:xfrm>
          <a:prstGeom prst="rect">
            <a:avLst/>
          </a:prstGeom>
        </p:spPr>
        <p:txBody>
          <a:bodyPr/>
          <a:lstStyle/>
          <a:p>
            <a:r>
              <a:t>Imputation: Micropolitan</a:t>
            </a:r>
          </a:p>
        </p:txBody>
      </p:sp>
      <p:grpSp>
        <p:nvGrpSpPr>
          <p:cNvPr id="358" name="Group"/>
          <p:cNvGrpSpPr/>
          <p:nvPr/>
        </p:nvGrpSpPr>
        <p:grpSpPr>
          <a:xfrm>
            <a:off x="22103500" y="2841411"/>
            <a:ext cx="2232345" cy="2065108"/>
            <a:chOff x="0" y="0"/>
            <a:chExt cx="2232343" cy="2065107"/>
          </a:xfrm>
        </p:grpSpPr>
        <p:pic>
          <p:nvPicPr>
            <p:cNvPr id="354"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55"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56"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57"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impute distribution_hurdle_agg (Small metro).png" descr="impute distribution_hurdle_agg (Small metro).png"/>
          <p:cNvPicPr>
            <a:picLocks noChangeAspect="1"/>
          </p:cNvPicPr>
          <p:nvPr/>
        </p:nvPicPr>
        <p:blipFill>
          <a:blip r:embed="rId2"/>
          <a:srcRect b="5696"/>
          <a:stretch>
            <a:fillRect/>
          </a:stretch>
        </p:blipFill>
        <p:spPr>
          <a:xfrm>
            <a:off x="88900" y="1905000"/>
            <a:ext cx="22225000" cy="11643887"/>
          </a:xfrm>
          <a:prstGeom prst="rect">
            <a:avLst/>
          </a:prstGeom>
          <a:ln w="12700">
            <a:miter lim="400000"/>
          </a:ln>
        </p:spPr>
      </p:pic>
      <p:grpSp>
        <p:nvGrpSpPr>
          <p:cNvPr id="365" name="Group"/>
          <p:cNvGrpSpPr/>
          <p:nvPr/>
        </p:nvGrpSpPr>
        <p:grpSpPr>
          <a:xfrm>
            <a:off x="22103500" y="2841411"/>
            <a:ext cx="2232345" cy="2065108"/>
            <a:chOff x="0" y="0"/>
            <a:chExt cx="2232343" cy="2065107"/>
          </a:xfrm>
        </p:grpSpPr>
        <p:pic>
          <p:nvPicPr>
            <p:cNvPr id="361"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62"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63"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64"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
        <p:nvSpPr>
          <p:cNvPr id="366" name="Imputation: Small metro"/>
          <p:cNvSpPr txBox="1">
            <a:spLocks noGrp="1"/>
          </p:cNvSpPr>
          <p:nvPr>
            <p:ph type="title"/>
          </p:nvPr>
        </p:nvSpPr>
        <p:spPr>
          <a:xfrm>
            <a:off x="797732" y="355600"/>
            <a:ext cx="22788536" cy="1942316"/>
          </a:xfrm>
          <a:prstGeom prst="rect">
            <a:avLst/>
          </a:prstGeom>
        </p:spPr>
        <p:txBody>
          <a:bodyPr/>
          <a:lstStyle/>
          <a:p>
            <a:r>
              <a:t>Imputation: Small metro</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Data type by age group"/>
          <p:cNvSpPr txBox="1">
            <a:spLocks noGrp="1"/>
          </p:cNvSpPr>
          <p:nvPr>
            <p:ph type="title"/>
          </p:nvPr>
        </p:nvSpPr>
        <p:spPr>
          <a:xfrm>
            <a:off x="797732" y="355600"/>
            <a:ext cx="22788536" cy="1942316"/>
          </a:xfrm>
          <a:prstGeom prst="rect">
            <a:avLst/>
          </a:prstGeom>
        </p:spPr>
        <p:txBody>
          <a:bodyPr/>
          <a:lstStyle/>
          <a:p>
            <a:r>
              <a:t>Data type by age group</a:t>
            </a:r>
          </a:p>
        </p:txBody>
      </p:sp>
      <p:sp>
        <p:nvSpPr>
          <p:cNvPr id="135" name="More suppressed data among older age groups…"/>
          <p:cNvSpPr txBox="1">
            <a:spLocks noGrp="1"/>
          </p:cNvSpPr>
          <p:nvPr>
            <p:ph type="body" sz="half" idx="1"/>
          </p:nvPr>
        </p:nvSpPr>
        <p:spPr>
          <a:xfrm>
            <a:off x="14818976" y="3126714"/>
            <a:ext cx="8874848" cy="10151023"/>
          </a:xfrm>
          <a:prstGeom prst="rect">
            <a:avLst/>
          </a:prstGeom>
        </p:spPr>
        <p:txBody>
          <a:bodyPr anchor="t"/>
          <a:lstStyle/>
          <a:p>
            <a:pPr marL="635000" indent="-635000">
              <a:buSzPct val="120000"/>
            </a:pPr>
            <a:r>
              <a:t>More suppressed data among older age groups</a:t>
            </a:r>
          </a:p>
          <a:p>
            <a:pPr marL="635000" indent="-635000">
              <a:buSzPct val="120000"/>
            </a:pPr>
            <a:r>
              <a:t>More zeros among younger age groups (18-29, 30-39, 40-49)</a:t>
            </a:r>
          </a:p>
        </p:txBody>
      </p:sp>
      <p:pic>
        <p:nvPicPr>
          <p:cNvPr id="136" name="dist_supp_non_supp_age.png" descr="dist_supp_non_supp_age.png"/>
          <p:cNvPicPr>
            <a:picLocks noChangeAspect="1"/>
          </p:cNvPicPr>
          <p:nvPr/>
        </p:nvPicPr>
        <p:blipFill>
          <a:blip r:embed="rId3"/>
          <a:srcRect b="7554"/>
          <a:stretch>
            <a:fillRect/>
          </a:stretch>
        </p:blipFill>
        <p:spPr>
          <a:xfrm>
            <a:off x="168712" y="2282966"/>
            <a:ext cx="14231585" cy="10525161"/>
          </a:xfrm>
          <a:prstGeom prst="rect">
            <a:avLst/>
          </a:prstGeom>
          <a:ln w="12700">
            <a:miter lim="400000"/>
          </a:ln>
        </p:spPr>
      </p:pic>
      <p:grpSp>
        <p:nvGrpSpPr>
          <p:cNvPr id="143" name="Group"/>
          <p:cNvGrpSpPr/>
          <p:nvPr/>
        </p:nvGrpSpPr>
        <p:grpSpPr>
          <a:xfrm>
            <a:off x="6074492" y="9904340"/>
            <a:ext cx="8443071" cy="1586630"/>
            <a:chOff x="0" y="0"/>
            <a:chExt cx="8443069" cy="1586629"/>
          </a:xfrm>
        </p:grpSpPr>
        <p:sp>
          <p:nvSpPr>
            <p:cNvPr id="137"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38" name="dist_supp_non_supp.png" descr="dist_supp_non_supp.png"/>
            <p:cNvPicPr>
              <a:picLocks noChangeAspect="1"/>
            </p:cNvPicPr>
            <p:nvPr/>
          </p:nvPicPr>
          <p:blipFill>
            <a:blip r:embed="rId4"/>
            <a:srcRect l="21771" t="93000" r="74767" b="2274"/>
            <a:stretch>
              <a:fillRect/>
            </a:stretch>
          </p:blipFill>
          <p:spPr>
            <a:xfrm>
              <a:off x="992" y="0"/>
              <a:ext cx="509380" cy="521599"/>
            </a:xfrm>
            <a:prstGeom prst="rect">
              <a:avLst/>
            </a:prstGeom>
            <a:ln w="12700" cap="flat">
              <a:noFill/>
              <a:miter lim="400000"/>
            </a:ln>
            <a:effectLst/>
          </p:spPr>
        </p:pic>
        <p:sp>
          <p:nvSpPr>
            <p:cNvPr id="139"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40"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41" name="dist_supp_non_supp.png" descr="dist_supp_non_supp.png"/>
            <p:cNvPicPr>
              <a:picLocks noChangeAspect="1"/>
            </p:cNvPicPr>
            <p:nvPr/>
          </p:nvPicPr>
          <p:blipFill>
            <a:blip r:embed="rId4"/>
            <a:srcRect l="43895" t="93104" r="52632" b="2250"/>
            <a:stretch>
              <a:fillRect/>
            </a:stretch>
          </p:blipFill>
          <p:spPr>
            <a:xfrm>
              <a:off x="0" y="550016"/>
              <a:ext cx="511008" cy="512738"/>
            </a:xfrm>
            <a:prstGeom prst="rect">
              <a:avLst/>
            </a:prstGeom>
            <a:ln w="12700" cap="flat">
              <a:noFill/>
              <a:miter lim="400000"/>
            </a:ln>
            <a:effectLst/>
          </p:spPr>
        </p:pic>
        <p:pic>
          <p:nvPicPr>
            <p:cNvPr id="142" name="dist_supp_non_supp.png" descr="dist_supp_non_supp.png"/>
            <p:cNvPicPr>
              <a:picLocks noChangeAspect="1"/>
            </p:cNvPicPr>
            <p:nvPr/>
          </p:nvPicPr>
          <p:blipFill>
            <a:blip r:embed="rId4"/>
            <a:srcRect l="72072" t="93248" r="24598" b="2263"/>
            <a:stretch>
              <a:fillRect/>
            </a:stretch>
          </p:blipFill>
          <p:spPr>
            <a:xfrm>
              <a:off x="20768" y="1091300"/>
              <a:ext cx="489836" cy="495330"/>
            </a:xfrm>
            <a:prstGeom prst="rect">
              <a:avLst/>
            </a:prstGeom>
            <a:ln w="12700" cap="flat">
              <a:noFill/>
              <a:miter lim="400000"/>
            </a:ln>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Data type by county type (urban/rural)"/>
          <p:cNvSpPr txBox="1">
            <a:spLocks noGrp="1"/>
          </p:cNvSpPr>
          <p:nvPr>
            <p:ph type="title"/>
          </p:nvPr>
        </p:nvSpPr>
        <p:spPr>
          <a:xfrm>
            <a:off x="797732" y="355600"/>
            <a:ext cx="22788536" cy="1942316"/>
          </a:xfrm>
          <a:prstGeom prst="rect">
            <a:avLst/>
          </a:prstGeom>
        </p:spPr>
        <p:txBody>
          <a:bodyPr/>
          <a:lstStyle/>
          <a:p>
            <a:r>
              <a:t>Data type by county type (urban/rural)</a:t>
            </a:r>
          </a:p>
        </p:txBody>
      </p:sp>
      <p:sp>
        <p:nvSpPr>
          <p:cNvPr id="148" name="The pattern of counties with zeros and suppressed data varied with the types of counties…"/>
          <p:cNvSpPr txBox="1">
            <a:spLocks noGrp="1"/>
          </p:cNvSpPr>
          <p:nvPr>
            <p:ph type="body" sz="half" idx="1"/>
          </p:nvPr>
        </p:nvSpPr>
        <p:spPr>
          <a:xfrm>
            <a:off x="15229061" y="2699230"/>
            <a:ext cx="8562127" cy="10732876"/>
          </a:xfrm>
          <a:prstGeom prst="rect">
            <a:avLst/>
          </a:prstGeom>
        </p:spPr>
        <p:txBody>
          <a:bodyPr anchor="t"/>
          <a:lstStyle/>
          <a:p>
            <a:pPr marL="635000" indent="-635000">
              <a:buSzPct val="120000"/>
            </a:pPr>
            <a:r>
              <a:t>The pattern of counties with zeros and suppressed data varied with the types of counties</a:t>
            </a:r>
          </a:p>
          <a:p>
            <a:pPr marL="635000" indent="-635000">
              <a:buSzPct val="120000"/>
            </a:pPr>
            <a:r>
              <a:t>Large central metro had a very different pattern than the other types of counties</a:t>
            </a:r>
          </a:p>
          <a:p>
            <a:pPr marL="635000" indent="-635000">
              <a:buSzPct val="120000"/>
            </a:pPr>
            <a:r>
              <a:t>Large fringe, medium, and small metro had a similar pattern of zeros and suppressed data</a:t>
            </a:r>
          </a:p>
        </p:txBody>
      </p:sp>
      <p:pic>
        <p:nvPicPr>
          <p:cNvPr id="149" name="dist_supp_non_supp_rucc.png" descr="dist_supp_non_supp_rucc.png"/>
          <p:cNvPicPr>
            <a:picLocks noChangeAspect="1"/>
          </p:cNvPicPr>
          <p:nvPr/>
        </p:nvPicPr>
        <p:blipFill>
          <a:blip r:embed="rId3"/>
          <a:srcRect b="9321"/>
          <a:stretch>
            <a:fillRect/>
          </a:stretch>
        </p:blipFill>
        <p:spPr>
          <a:xfrm>
            <a:off x="126024" y="2980063"/>
            <a:ext cx="14783213" cy="8043124"/>
          </a:xfrm>
          <a:prstGeom prst="rect">
            <a:avLst/>
          </a:prstGeom>
          <a:ln w="12700">
            <a:miter lim="400000"/>
          </a:ln>
        </p:spPr>
      </p:pic>
      <p:grpSp>
        <p:nvGrpSpPr>
          <p:cNvPr id="156" name="Group"/>
          <p:cNvGrpSpPr/>
          <p:nvPr/>
        </p:nvGrpSpPr>
        <p:grpSpPr>
          <a:xfrm>
            <a:off x="1010123" y="11705280"/>
            <a:ext cx="8443071" cy="1586631"/>
            <a:chOff x="0" y="0"/>
            <a:chExt cx="8443069" cy="1586629"/>
          </a:xfrm>
        </p:grpSpPr>
        <p:sp>
          <p:nvSpPr>
            <p:cNvPr id="150"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51" name="dist_supp_non_supp.png" descr="dist_supp_non_supp.png"/>
            <p:cNvPicPr>
              <a:picLocks noChangeAspect="1"/>
            </p:cNvPicPr>
            <p:nvPr/>
          </p:nvPicPr>
          <p:blipFill>
            <a:blip r:embed="rId4"/>
            <a:srcRect l="21771" t="93000" r="74767" b="2274"/>
            <a:stretch>
              <a:fillRect/>
            </a:stretch>
          </p:blipFill>
          <p:spPr>
            <a:xfrm>
              <a:off x="992" y="0"/>
              <a:ext cx="509380" cy="521599"/>
            </a:xfrm>
            <a:prstGeom prst="rect">
              <a:avLst/>
            </a:prstGeom>
            <a:ln w="12700" cap="flat">
              <a:noFill/>
              <a:miter lim="400000"/>
            </a:ln>
            <a:effectLst/>
          </p:spPr>
        </p:pic>
        <p:sp>
          <p:nvSpPr>
            <p:cNvPr id="152"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53"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54" name="dist_supp_non_supp.png" descr="dist_supp_non_supp.png"/>
            <p:cNvPicPr>
              <a:picLocks noChangeAspect="1"/>
            </p:cNvPicPr>
            <p:nvPr/>
          </p:nvPicPr>
          <p:blipFill>
            <a:blip r:embed="rId4"/>
            <a:srcRect l="43895" t="93104" r="52632" b="2250"/>
            <a:stretch>
              <a:fillRect/>
            </a:stretch>
          </p:blipFill>
          <p:spPr>
            <a:xfrm>
              <a:off x="0" y="550016"/>
              <a:ext cx="511008" cy="512738"/>
            </a:xfrm>
            <a:prstGeom prst="rect">
              <a:avLst/>
            </a:prstGeom>
            <a:ln w="12700" cap="flat">
              <a:noFill/>
              <a:miter lim="400000"/>
            </a:ln>
            <a:effectLst/>
          </p:spPr>
        </p:pic>
        <p:pic>
          <p:nvPicPr>
            <p:cNvPr id="155" name="dist_supp_non_supp.png" descr="dist_supp_non_supp.png"/>
            <p:cNvPicPr>
              <a:picLocks noChangeAspect="1"/>
            </p:cNvPicPr>
            <p:nvPr/>
          </p:nvPicPr>
          <p:blipFill>
            <a:blip r:embed="rId4"/>
            <a:srcRect l="72072" t="93248" r="24598" b="2263"/>
            <a:stretch>
              <a:fillRect/>
            </a:stretch>
          </p:blipFill>
          <p:spPr>
            <a:xfrm>
              <a:off x="20768" y="1091300"/>
              <a:ext cx="489836" cy="495330"/>
            </a:xfrm>
            <a:prstGeom prst="rect">
              <a:avLst/>
            </a:pr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ist_covid19deaths_quarter_age.png" descr="dist_covid19deaths_quarter_age.png"/>
          <p:cNvPicPr>
            <a:picLocks noChangeAspect="1"/>
          </p:cNvPicPr>
          <p:nvPr/>
        </p:nvPicPr>
        <p:blipFill>
          <a:blip r:embed="rId3"/>
          <a:stretch>
            <a:fillRect/>
          </a:stretch>
        </p:blipFill>
        <p:spPr>
          <a:xfrm>
            <a:off x="0" y="2008906"/>
            <a:ext cx="24384000" cy="6773334"/>
          </a:xfrm>
          <a:prstGeom prst="rect">
            <a:avLst/>
          </a:prstGeom>
          <a:ln w="12700">
            <a:miter lim="400000"/>
          </a:ln>
        </p:spPr>
      </p:pic>
      <p:sp>
        <p:nvSpPr>
          <p:cNvPr id="161"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62" name="A large mass of zero COVID-19 deaths…"/>
          <p:cNvSpPr txBox="1">
            <a:spLocks noGrp="1"/>
          </p:cNvSpPr>
          <p:nvPr>
            <p:ph type="body" sz="half" idx="1"/>
          </p:nvPr>
        </p:nvSpPr>
        <p:spPr>
          <a:xfrm>
            <a:off x="614193" y="9778259"/>
            <a:ext cx="23155614" cy="3663907"/>
          </a:xfrm>
          <a:prstGeom prst="rect">
            <a:avLst/>
          </a:prstGeom>
        </p:spPr>
        <p:txBody>
          <a:bodyPr anchor="t"/>
          <a:lstStyle/>
          <a:p>
            <a:pPr marL="635000" indent="-635000">
              <a:buSzPct val="120000"/>
            </a:pPr>
            <a:r>
              <a:t>A large mass of zero COVID-19 deaths</a:t>
            </a:r>
          </a:p>
          <a:p>
            <a:pPr marL="1270000" lvl="1" indent="-635000">
              <a:spcBef>
                <a:spcPts val="2000"/>
              </a:spcBef>
              <a:buSzPct val="120000"/>
              <a:buChar char="-"/>
              <a:defRPr sz="4200"/>
            </a:pPr>
            <a:r>
              <a:t>In early pandemic (e.g., Q1 and Q2)</a:t>
            </a:r>
          </a:p>
          <a:p>
            <a:pPr marL="1270000" lvl="1" indent="-635000">
              <a:spcBef>
                <a:spcPts val="2000"/>
              </a:spcBef>
              <a:buSzPct val="120000"/>
              <a:buChar char="-"/>
              <a:defRPr sz="4200"/>
            </a:pPr>
            <a:r>
              <a:t>Among younger age groups</a:t>
            </a:r>
          </a:p>
        </p:txBody>
      </p:sp>
      <p:sp>
        <p:nvSpPr>
          <p:cNvPr id="163" name="Note: Number of COVID-19 deaths was top-coded at 20. All death counts ≥ 20 were collapsed into “20+”"/>
          <p:cNvSpPr txBox="1"/>
          <p:nvPr/>
        </p:nvSpPr>
        <p:spPr>
          <a:xfrm>
            <a:off x="827461" y="8848830"/>
            <a:ext cx="14643885" cy="543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a:latin typeface="+mj-lt"/>
                <a:ea typeface="+mj-ea"/>
                <a:cs typeface="+mj-cs"/>
                <a:sym typeface="Bangla Sangam MN"/>
              </a:defRPr>
            </a:lvl1pPr>
          </a:lstStyle>
          <a:p>
            <a:r>
              <a:t>Note: Number of COVID-19 deaths was top-coded at 20. All death counts ≥ 20 were collapsed into “20+”</a:t>
            </a:r>
          </a:p>
        </p:txBody>
      </p:sp>
      <p:sp>
        <p:nvSpPr>
          <p:cNvPr id="164" name="Oval"/>
          <p:cNvSpPr/>
          <p:nvPr/>
        </p:nvSpPr>
        <p:spPr>
          <a:xfrm>
            <a:off x="566570" y="2715909"/>
            <a:ext cx="912586"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Oval"/>
          <p:cNvSpPr/>
          <p:nvPr/>
        </p:nvSpPr>
        <p:spPr>
          <a:xfrm>
            <a:off x="6366287" y="2717950"/>
            <a:ext cx="912585"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6" name="Oval"/>
          <p:cNvSpPr/>
          <p:nvPr/>
        </p:nvSpPr>
        <p:spPr>
          <a:xfrm>
            <a:off x="12178704" y="2717950"/>
            <a:ext cx="912585"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Oval"/>
          <p:cNvSpPr/>
          <p:nvPr/>
        </p:nvSpPr>
        <p:spPr>
          <a:xfrm>
            <a:off x="17883616" y="2715909"/>
            <a:ext cx="912586"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72" name="A large mass of zero COVID-19 deaths among counties…"/>
          <p:cNvSpPr txBox="1">
            <a:spLocks noGrp="1"/>
          </p:cNvSpPr>
          <p:nvPr>
            <p:ph type="body" sz="half" idx="1"/>
          </p:nvPr>
        </p:nvSpPr>
        <p:spPr>
          <a:xfrm>
            <a:off x="614193" y="9778259"/>
            <a:ext cx="23155614" cy="3663907"/>
          </a:xfrm>
          <a:prstGeom prst="rect">
            <a:avLst/>
          </a:prstGeom>
        </p:spPr>
        <p:txBody>
          <a:bodyPr anchor="t"/>
          <a:lstStyle/>
          <a:p>
            <a:pPr marL="635000" indent="-635000">
              <a:spcBef>
                <a:spcPts val="2000"/>
              </a:spcBef>
              <a:buSzPct val="120000"/>
            </a:pPr>
            <a:r>
              <a:t>A large mass of zero COVID-19 deaths among counties</a:t>
            </a:r>
          </a:p>
          <a:p>
            <a:pPr marL="635000" indent="-635000">
              <a:spcBef>
                <a:spcPts val="2000"/>
              </a:spcBef>
              <a:buSzPct val="120000"/>
            </a:pPr>
            <a:r>
              <a:t>Positive death counts follow a right-skewed distribution </a:t>
            </a:r>
          </a:p>
          <a:p>
            <a:pPr marL="1270000" lvl="1" indent="-635000">
              <a:spcBef>
                <a:spcPts val="2400"/>
              </a:spcBef>
              <a:buSzPct val="120000"/>
              <a:buChar char="-"/>
              <a:defRPr sz="4000"/>
            </a:pPr>
            <a:r>
              <a:t>The largest value is 1,505 COVID-19 deaths among the population aged 75-84 in Queens County, NY in quarter 2</a:t>
            </a:r>
          </a:p>
        </p:txBody>
      </p:sp>
      <p:sp>
        <p:nvSpPr>
          <p:cNvPr id="173" name="Note: Number of COVID-19 deaths was top-coded at 20. All death counts ≥ 20 were collapsed into “20+”"/>
          <p:cNvSpPr txBox="1"/>
          <p:nvPr/>
        </p:nvSpPr>
        <p:spPr>
          <a:xfrm>
            <a:off x="827461" y="8848830"/>
            <a:ext cx="14643885" cy="543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a:latin typeface="+mj-lt"/>
                <a:ea typeface="+mj-ea"/>
                <a:cs typeface="+mj-cs"/>
                <a:sym typeface="Bangla Sangam MN"/>
              </a:defRPr>
            </a:lvl1pPr>
          </a:lstStyle>
          <a:p>
            <a:r>
              <a:t>Note: Number of COVID-19 deaths was top-coded at 20. All death counts ≥ 20 were collapsed into “20+”</a:t>
            </a:r>
          </a:p>
        </p:txBody>
      </p:sp>
      <p:pic>
        <p:nvPicPr>
          <p:cNvPr id="174" name="dist_covid19deaths_quarter_age (pos only).png" descr="dist_covid19deaths_quarter_age (pos only).png"/>
          <p:cNvPicPr>
            <a:picLocks noChangeAspect="1"/>
          </p:cNvPicPr>
          <p:nvPr/>
        </p:nvPicPr>
        <p:blipFill>
          <a:blip r:embed="rId3"/>
          <a:stretch>
            <a:fillRect/>
          </a:stretch>
        </p:blipFill>
        <p:spPr>
          <a:xfrm>
            <a:off x="-1" y="2006600"/>
            <a:ext cx="24384001" cy="6773334"/>
          </a:xfrm>
          <a:prstGeom prst="rect">
            <a:avLst/>
          </a:prstGeom>
          <a:ln w="12700">
            <a:miter lim="400000"/>
          </a:ln>
        </p:spPr>
      </p:pic>
      <p:pic>
        <p:nvPicPr>
          <p:cNvPr id="175" name="Line Line" descr="Line Line"/>
          <p:cNvPicPr>
            <a:picLocks/>
          </p:cNvPicPr>
          <p:nvPr/>
        </p:nvPicPr>
        <p:blipFill>
          <a:blip r:embed="rId4"/>
          <a:stretch>
            <a:fillRect/>
          </a:stretch>
        </p:blipFill>
        <p:spPr>
          <a:xfrm>
            <a:off x="13114132" y="2464074"/>
            <a:ext cx="2441161" cy="101601"/>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81" name="Note: Number of COVID-19 deaths was top-coded at 20.…"/>
          <p:cNvSpPr txBox="1"/>
          <p:nvPr/>
        </p:nvSpPr>
        <p:spPr>
          <a:xfrm>
            <a:off x="1140450" y="11290430"/>
            <a:ext cx="10850450" cy="1053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2600" b="0">
                <a:latin typeface="+mj-lt"/>
                <a:ea typeface="+mj-ea"/>
                <a:cs typeface="+mj-cs"/>
                <a:sym typeface="Bangla Sangam MN"/>
              </a:defRPr>
            </a:pPr>
            <a:r>
              <a:t>Note: Number of COVID-19 deaths was top-coded at 20. </a:t>
            </a:r>
          </a:p>
          <a:p>
            <a:pPr algn="l">
              <a:defRPr sz="2600" b="0">
                <a:latin typeface="+mj-lt"/>
                <a:ea typeface="+mj-ea"/>
                <a:cs typeface="+mj-cs"/>
                <a:sym typeface="Bangla Sangam MN"/>
              </a:defRPr>
            </a:pPr>
            <a:r>
              <a:t>All death counts ≥ 20 were collapsed into “20+”</a:t>
            </a:r>
          </a:p>
        </p:txBody>
      </p:sp>
      <p:pic>
        <p:nvPicPr>
          <p:cNvPr id="182" name="dist_covid19deaths_quarter_age (pos only).png" descr="dist_covid19deaths_quarter_age (pos only).png"/>
          <p:cNvPicPr>
            <a:picLocks noChangeAspect="1"/>
          </p:cNvPicPr>
          <p:nvPr/>
        </p:nvPicPr>
        <p:blipFill>
          <a:blip r:embed="rId3"/>
          <a:srcRect l="74817" t="51706" r="1614" b="4733"/>
          <a:stretch>
            <a:fillRect/>
          </a:stretch>
        </p:blipFill>
        <p:spPr>
          <a:xfrm>
            <a:off x="1037902" y="4538566"/>
            <a:ext cx="11055492" cy="5676121"/>
          </a:xfrm>
          <a:prstGeom prst="rect">
            <a:avLst/>
          </a:prstGeom>
          <a:ln w="12700">
            <a:miter lim="400000"/>
          </a:ln>
        </p:spPr>
      </p:pic>
      <p:sp>
        <p:nvSpPr>
          <p:cNvPr id="183" name="Distribution of county-level COVID-19 deaths  (positive only): Age 75-84; Quarter 4"/>
          <p:cNvSpPr txBox="1"/>
          <p:nvPr/>
        </p:nvSpPr>
        <p:spPr>
          <a:xfrm>
            <a:off x="1817254" y="3150542"/>
            <a:ext cx="9496842" cy="134122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600" b="0">
                <a:latin typeface="+mj-lt"/>
                <a:ea typeface="+mj-ea"/>
                <a:cs typeface="+mj-cs"/>
                <a:sym typeface="Bangla Sangam MN"/>
              </a:defRPr>
            </a:lvl1pPr>
          </a:lstStyle>
          <a:p>
            <a:r>
              <a:t>Distribution of county-level COVID-19 deaths  (positive only): Age 75-84; Quarter 4</a:t>
            </a:r>
          </a:p>
        </p:txBody>
      </p:sp>
      <p:sp>
        <p:nvSpPr>
          <p:cNvPr id="184" name="Number of COVID-19 Deaths"/>
          <p:cNvSpPr txBox="1"/>
          <p:nvPr/>
        </p:nvSpPr>
        <p:spPr>
          <a:xfrm>
            <a:off x="3560147" y="10104746"/>
            <a:ext cx="6011055" cy="63439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latin typeface="+mj-lt"/>
                <a:ea typeface="+mj-ea"/>
                <a:cs typeface="+mj-cs"/>
                <a:sym typeface="Bangla Sangam MN"/>
              </a:defRPr>
            </a:lvl1pPr>
          </a:lstStyle>
          <a:p>
            <a:r>
              <a:t>Number of COVID-19 Deaths</a:t>
            </a:r>
          </a:p>
        </p:txBody>
      </p:sp>
      <p:sp>
        <p:nvSpPr>
          <p:cNvPr id="185" name="Proportion of Counties"/>
          <p:cNvSpPr txBox="1"/>
          <p:nvPr/>
        </p:nvSpPr>
        <p:spPr>
          <a:xfrm rot="16200000">
            <a:off x="-2548981" y="6710094"/>
            <a:ext cx="6374718" cy="63439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latin typeface="+mj-lt"/>
                <a:ea typeface="+mj-ea"/>
                <a:cs typeface="+mj-cs"/>
                <a:sym typeface="Bangla Sangam MN"/>
              </a:defRPr>
            </a:lvl1pPr>
          </a:lstStyle>
          <a:p>
            <a:r>
              <a:t>Proportion of Counties</a:t>
            </a:r>
          </a:p>
        </p:txBody>
      </p:sp>
      <p:sp>
        <p:nvSpPr>
          <p:cNvPr id="186" name="?"/>
          <p:cNvSpPr txBox="1"/>
          <p:nvPr/>
        </p:nvSpPr>
        <p:spPr>
          <a:xfrm rot="20880000">
            <a:off x="3467012" y="5707895"/>
            <a:ext cx="733192" cy="1849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9000" b="0">
                <a:solidFill>
                  <a:srgbClr val="FF552A"/>
                </a:solidFill>
                <a:latin typeface="Chalkboard SE Bold"/>
                <a:ea typeface="Chalkboard SE Bold"/>
                <a:cs typeface="Chalkboard SE Bold"/>
                <a:sym typeface="Chalkboard SE Bold"/>
              </a:defRPr>
            </a:lvl1pPr>
          </a:lstStyle>
          <a:p>
            <a:r>
              <a:t>?</a:t>
            </a:r>
          </a:p>
        </p:txBody>
      </p:sp>
      <p:grpSp>
        <p:nvGrpSpPr>
          <p:cNvPr id="189" name="Group"/>
          <p:cNvGrpSpPr/>
          <p:nvPr/>
        </p:nvGrpSpPr>
        <p:grpSpPr>
          <a:xfrm>
            <a:off x="1190574" y="8235683"/>
            <a:ext cx="10735076" cy="899442"/>
            <a:chOff x="0" y="0"/>
            <a:chExt cx="10735074" cy="899441"/>
          </a:xfrm>
        </p:grpSpPr>
        <p:sp>
          <p:nvSpPr>
            <p:cNvPr id="187" name="Line"/>
            <p:cNvSpPr/>
            <p:nvPr/>
          </p:nvSpPr>
          <p:spPr>
            <a:xfrm rot="5352">
              <a:off x="680" y="8355"/>
              <a:ext cx="10733715" cy="882731"/>
            </a:xfrm>
            <a:custGeom>
              <a:avLst/>
              <a:gdLst/>
              <a:ahLst/>
              <a:cxnLst>
                <a:cxn ang="0">
                  <a:pos x="wd2" y="hd2"/>
                </a:cxn>
                <a:cxn ang="5400000">
                  <a:pos x="wd2" y="hd2"/>
                </a:cxn>
                <a:cxn ang="10800000">
                  <a:pos x="wd2" y="hd2"/>
                </a:cxn>
                <a:cxn ang="16200000">
                  <a:pos x="wd2" y="hd2"/>
                </a:cxn>
              </a:cxnLst>
              <a:rect l="0" t="0" r="r" b="b"/>
              <a:pathLst>
                <a:path w="21600" h="20489" extrusionOk="0">
                  <a:moveTo>
                    <a:pt x="0" y="0"/>
                  </a:moveTo>
                  <a:lnTo>
                    <a:pt x="9769" y="687"/>
                  </a:lnTo>
                  <a:lnTo>
                    <a:pt x="9747" y="10791"/>
                  </a:lnTo>
                  <a:cubicBezTo>
                    <a:pt x="10722" y="12975"/>
                    <a:pt x="11703" y="14792"/>
                    <a:pt x="12689" y="16241"/>
                  </a:cubicBezTo>
                  <a:cubicBezTo>
                    <a:pt x="15643" y="20583"/>
                    <a:pt x="18628" y="21600"/>
                    <a:pt x="21600" y="19276"/>
                  </a:cubicBezTo>
                </a:path>
              </a:pathLst>
            </a:custGeom>
            <a:noFill/>
            <a:ln w="76200" cap="flat">
              <a:solidFill>
                <a:schemeClr val="accent4">
                  <a:hueOff val="-1081314"/>
                  <a:satOff val="4338"/>
                  <a:lumOff val="-8931"/>
                </a:schemeClr>
              </a:solidFill>
              <a:prstDash val="solid"/>
              <a:miter lim="400000"/>
            </a:ln>
            <a:effectLst/>
          </p:spPr>
          <p:txBody>
            <a:bodyPr wrap="square" lIns="50800" tIns="50800" rIns="50800" bIns="50800" numCol="1" anchor="ctr">
              <a:noAutofit/>
            </a:bodyPr>
            <a:lstStyle/>
            <a:p>
              <a:endParaRPr/>
            </a:p>
          </p:txBody>
        </p:sp>
        <p:sp>
          <p:nvSpPr>
            <p:cNvPr id="188" name="1"/>
            <p:cNvSpPr/>
            <p:nvPr/>
          </p:nvSpPr>
          <p:spPr>
            <a:xfrm>
              <a:off x="644504" y="9148"/>
              <a:ext cx="568216" cy="586665"/>
            </a:xfrm>
            <a:prstGeom prst="ellipse">
              <a:avLst/>
            </a:prstGeom>
            <a:solidFill>
              <a:schemeClr val="accent4">
                <a:hueOff val="-461056"/>
                <a:satOff val="4338"/>
                <a:lumOff val="-10225"/>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400" b="0">
                  <a:latin typeface="+mn-lt"/>
                  <a:ea typeface="+mn-ea"/>
                  <a:cs typeface="+mn-cs"/>
                  <a:sym typeface="Helvetica Neue Medium"/>
                </a:defRPr>
              </a:lvl1pPr>
            </a:lstStyle>
            <a:p>
              <a:r>
                <a:t>1</a:t>
              </a:r>
            </a:p>
          </p:txBody>
        </p:sp>
      </p:grpSp>
      <p:grpSp>
        <p:nvGrpSpPr>
          <p:cNvPr id="192" name="Group"/>
          <p:cNvGrpSpPr/>
          <p:nvPr/>
        </p:nvGrpSpPr>
        <p:grpSpPr>
          <a:xfrm>
            <a:off x="1228511" y="6733957"/>
            <a:ext cx="10704777" cy="2350927"/>
            <a:chOff x="0" y="0"/>
            <a:chExt cx="10704776" cy="2350925"/>
          </a:xfrm>
        </p:grpSpPr>
        <p:sp>
          <p:nvSpPr>
            <p:cNvPr id="190" name="Line"/>
            <p:cNvSpPr/>
            <p:nvPr/>
          </p:nvSpPr>
          <p:spPr>
            <a:xfrm rot="5352">
              <a:off x="1249" y="729526"/>
              <a:ext cx="10702279" cy="1613070"/>
            </a:xfrm>
            <a:custGeom>
              <a:avLst/>
              <a:gdLst/>
              <a:ahLst/>
              <a:cxnLst>
                <a:cxn ang="0">
                  <a:pos x="wd2" y="hd2"/>
                </a:cxn>
                <a:cxn ang="5400000">
                  <a:pos x="wd2" y="hd2"/>
                </a:cxn>
                <a:cxn ang="10800000">
                  <a:pos x="wd2" y="hd2"/>
                </a:cxn>
                <a:cxn ang="16200000">
                  <a:pos x="wd2" y="hd2"/>
                </a:cxn>
              </a:cxnLst>
              <a:rect l="0" t="0" r="r" b="b"/>
              <a:pathLst>
                <a:path w="21600" h="20744" extrusionOk="0">
                  <a:moveTo>
                    <a:pt x="0" y="3320"/>
                  </a:moveTo>
                  <a:cubicBezTo>
                    <a:pt x="130" y="2141"/>
                    <a:pt x="310" y="1222"/>
                    <a:pt x="519" y="672"/>
                  </a:cubicBezTo>
                  <a:cubicBezTo>
                    <a:pt x="856" y="-214"/>
                    <a:pt x="1226" y="-75"/>
                    <a:pt x="1586" y="247"/>
                  </a:cubicBezTo>
                  <a:cubicBezTo>
                    <a:pt x="3151" y="1645"/>
                    <a:pt x="4600" y="6184"/>
                    <a:pt x="6090" y="9477"/>
                  </a:cubicBezTo>
                  <a:cubicBezTo>
                    <a:pt x="7293" y="12135"/>
                    <a:pt x="8534" y="13959"/>
                    <a:pt x="9785" y="15446"/>
                  </a:cubicBezTo>
                  <a:cubicBezTo>
                    <a:pt x="13678" y="20072"/>
                    <a:pt x="17644" y="21386"/>
                    <a:pt x="21600" y="20471"/>
                  </a:cubicBezTo>
                </a:path>
              </a:pathLst>
            </a:custGeom>
            <a:noFill/>
            <a:ln w="76200" cap="flat">
              <a:solidFill>
                <a:srgbClr val="FF2F92"/>
              </a:solidFill>
              <a:prstDash val="solid"/>
              <a:miter lim="400000"/>
            </a:ln>
            <a:effectLst/>
          </p:spPr>
          <p:txBody>
            <a:bodyPr wrap="square" lIns="50800" tIns="50800" rIns="50800" bIns="50800" numCol="1" anchor="ctr">
              <a:noAutofit/>
            </a:bodyPr>
            <a:lstStyle/>
            <a:p>
              <a:endParaRPr/>
            </a:p>
          </p:txBody>
        </p:sp>
        <p:sp>
          <p:nvSpPr>
            <p:cNvPr id="191" name="2"/>
            <p:cNvSpPr/>
            <p:nvPr/>
          </p:nvSpPr>
          <p:spPr>
            <a:xfrm>
              <a:off x="14475" y="0"/>
              <a:ext cx="568216" cy="586665"/>
            </a:xfrm>
            <a:prstGeom prst="ellipse">
              <a:avLst/>
            </a:prstGeom>
            <a:solidFill>
              <a:schemeClr val="accent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400" b="0">
                  <a:solidFill>
                    <a:srgbClr val="FFFFFF"/>
                  </a:solidFill>
                  <a:latin typeface="+mn-lt"/>
                  <a:ea typeface="+mn-ea"/>
                  <a:cs typeface="+mn-cs"/>
                  <a:sym typeface="Helvetica Neue Medium"/>
                </a:defRPr>
              </a:lvl1pPr>
            </a:lstStyle>
            <a:p>
              <a:r>
                <a:t>2</a:t>
              </a:r>
            </a:p>
          </p:txBody>
        </p:sp>
      </p:grpSp>
      <p:grpSp>
        <p:nvGrpSpPr>
          <p:cNvPr id="195" name="Group"/>
          <p:cNvGrpSpPr/>
          <p:nvPr/>
        </p:nvGrpSpPr>
        <p:grpSpPr>
          <a:xfrm>
            <a:off x="1440043" y="4710250"/>
            <a:ext cx="10523440" cy="4346964"/>
            <a:chOff x="0" y="0"/>
            <a:chExt cx="10523439" cy="4346962"/>
          </a:xfrm>
        </p:grpSpPr>
        <p:sp>
          <p:nvSpPr>
            <p:cNvPr id="193" name="Line"/>
            <p:cNvSpPr/>
            <p:nvPr/>
          </p:nvSpPr>
          <p:spPr>
            <a:xfrm rot="5352">
              <a:off x="3364" y="8184"/>
              <a:ext cx="10516710" cy="4330595"/>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cubicBezTo>
                    <a:pt x="138" y="3758"/>
                    <a:pt x="744" y="7324"/>
                    <a:pt x="1739" y="10224"/>
                  </a:cubicBezTo>
                  <a:cubicBezTo>
                    <a:pt x="3597" y="15639"/>
                    <a:pt x="6455" y="18007"/>
                    <a:pt x="9307" y="19354"/>
                  </a:cubicBezTo>
                  <a:cubicBezTo>
                    <a:pt x="11448" y="20365"/>
                    <a:pt x="13618" y="20877"/>
                    <a:pt x="15789" y="21193"/>
                  </a:cubicBezTo>
                  <a:cubicBezTo>
                    <a:pt x="17721" y="21474"/>
                    <a:pt x="19659" y="21600"/>
                    <a:pt x="21600" y="21570"/>
                  </a:cubicBezTo>
                </a:path>
              </a:pathLst>
            </a:custGeom>
            <a:noFill/>
            <a:ln w="76200" cap="flat">
              <a:solidFill>
                <a:srgbClr val="941100"/>
              </a:solidFill>
              <a:prstDash val="solid"/>
              <a:miter lim="400000"/>
            </a:ln>
            <a:effectLst/>
          </p:spPr>
          <p:txBody>
            <a:bodyPr wrap="square" lIns="50800" tIns="50800" rIns="50800" bIns="50800" numCol="1" anchor="ctr">
              <a:noAutofit/>
            </a:bodyPr>
            <a:lstStyle/>
            <a:p>
              <a:endParaRPr/>
            </a:p>
          </p:txBody>
        </p:sp>
        <p:sp>
          <p:nvSpPr>
            <p:cNvPr id="194" name="3"/>
            <p:cNvSpPr/>
            <p:nvPr/>
          </p:nvSpPr>
          <p:spPr>
            <a:xfrm>
              <a:off x="395035" y="941628"/>
              <a:ext cx="568216" cy="586666"/>
            </a:xfrm>
            <a:prstGeom prst="ellipse">
              <a:avLst/>
            </a:prstGeom>
            <a:solidFill>
              <a:srgbClr val="941100">
                <a:alpha val="7966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2400" b="0">
                  <a:solidFill>
                    <a:srgbClr val="FFFFFF"/>
                  </a:solidFill>
                  <a:latin typeface="+mn-lt"/>
                  <a:ea typeface="+mn-ea"/>
                  <a:cs typeface="+mn-cs"/>
                  <a:sym typeface="Helvetica Neue Medium"/>
                </a:defRPr>
              </a:lvl1pPr>
            </a:lstStyle>
            <a:p>
              <a:r>
                <a:t>3</a:t>
              </a:r>
            </a:p>
          </p:txBody>
        </p:sp>
      </p:grpSp>
      <p:sp>
        <p:nvSpPr>
          <p:cNvPr id="196" name="The suppressed COVID-19 death counts have to follow some hypothetical distribution…"/>
          <p:cNvSpPr txBox="1">
            <a:spLocks noGrp="1"/>
          </p:cNvSpPr>
          <p:nvPr>
            <p:ph type="body" sz="half" idx="1"/>
          </p:nvPr>
        </p:nvSpPr>
        <p:spPr>
          <a:xfrm>
            <a:off x="12432701" y="2596744"/>
            <a:ext cx="11287182" cy="10300512"/>
          </a:xfrm>
          <a:prstGeom prst="rect">
            <a:avLst/>
          </a:prstGeom>
        </p:spPr>
        <p:txBody>
          <a:bodyPr anchor="t"/>
          <a:lstStyle/>
          <a:p>
            <a:pPr marL="0" indent="0">
              <a:spcBef>
                <a:spcPts val="2000"/>
              </a:spcBef>
              <a:buSzTx/>
              <a:buNone/>
            </a:pPr>
            <a:r>
              <a:t>The suppressed COVID-19 death counts have to follow some hypothetical distribution </a:t>
            </a:r>
          </a:p>
          <a:p>
            <a:pPr marL="1270000" lvl="1" indent="-635000">
              <a:spcBef>
                <a:spcPts val="1800"/>
              </a:spcBef>
              <a:buSzPct val="120000"/>
            </a:pPr>
            <a:r>
              <a:t>Have a large mass of zero</a:t>
            </a:r>
          </a:p>
          <a:p>
            <a:pPr marL="1270000" lvl="1" indent="-635000">
              <a:spcBef>
                <a:spcPts val="1800"/>
              </a:spcBef>
              <a:buSzPct val="120000"/>
            </a:pPr>
            <a:r>
              <a:t>Right-skewed distribution</a:t>
            </a:r>
          </a:p>
          <a:p>
            <a:pPr marL="1270000" lvl="1" indent="-635000">
              <a:spcBef>
                <a:spcPts val="1800"/>
              </a:spcBef>
              <a:buSzPct val="120000"/>
            </a:pPr>
            <a:r>
              <a:t>Other determinants</a:t>
            </a:r>
          </a:p>
          <a:p>
            <a:pPr marL="1905000" lvl="2" indent="-635000">
              <a:spcBef>
                <a:spcPts val="1200"/>
              </a:spcBef>
              <a:buSzPct val="120000"/>
              <a:buChar char="-"/>
              <a:defRPr sz="4400"/>
            </a:pPr>
            <a:r>
              <a:t>Temporal trend</a:t>
            </a:r>
          </a:p>
          <a:p>
            <a:pPr marL="1905000" lvl="2" indent="-635000">
              <a:spcBef>
                <a:spcPts val="1200"/>
              </a:spcBef>
              <a:buSzPct val="120000"/>
              <a:buChar char="-"/>
              <a:defRPr sz="4400"/>
            </a:pPr>
            <a:r>
              <a:t>Age group</a:t>
            </a:r>
          </a:p>
          <a:p>
            <a:pPr marL="1905000" lvl="2" indent="-635000">
              <a:spcBef>
                <a:spcPts val="1200"/>
              </a:spcBef>
              <a:buSzPct val="120000"/>
              <a:buChar char="-"/>
              <a:defRPr sz="4400"/>
            </a:pPr>
            <a:r>
              <a:t>Type of county (urban/rural)</a:t>
            </a:r>
          </a:p>
          <a:p>
            <a:pPr marL="1905000" lvl="2" indent="-635000">
              <a:spcBef>
                <a:spcPts val="1200"/>
              </a:spcBef>
              <a:buSzPct val="120000"/>
              <a:buChar char="-"/>
              <a:defRPr sz="4400"/>
            </a:pPr>
            <a:r>
              <a:t>Population size</a:t>
            </a:r>
          </a:p>
          <a:p>
            <a:pPr marL="1905000" lvl="2" indent="-635000">
              <a:spcBef>
                <a:spcPts val="1200"/>
              </a:spcBef>
              <a:buSzPct val="120000"/>
              <a:buChar char="-"/>
              <a:defRPr sz="4400"/>
            </a:pPr>
            <a:r>
              <a:t>State trend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animBg="1" advAuto="0"/>
      <p:bldP spid="192" grpId="2" animBg="1" advAuto="0"/>
      <p:bldP spid="195" grpId="3" animBg="1" advAuto="0"/>
      <p:bldP spid="196"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Methods"/>
          <p:cNvSpPr txBox="1">
            <a:spLocks noGrp="1"/>
          </p:cNvSpPr>
          <p:nvPr>
            <p:ph type="title"/>
          </p:nvPr>
        </p:nvSpPr>
        <p:spPr>
          <a:xfrm>
            <a:off x="797732" y="355600"/>
            <a:ext cx="22788536" cy="1942316"/>
          </a:xfrm>
          <a:prstGeom prst="rect">
            <a:avLst/>
          </a:prstGeom>
        </p:spPr>
        <p:txBody>
          <a:bodyPr/>
          <a:lstStyle/>
          <a:p>
            <a:r>
              <a:t>Methods</a:t>
            </a:r>
          </a:p>
        </p:txBody>
      </p:sp>
      <p:sp>
        <p:nvSpPr>
          <p:cNvPr id="201" name="Population:…"/>
          <p:cNvSpPr txBox="1">
            <a:spLocks noGrp="1"/>
          </p:cNvSpPr>
          <p:nvPr>
            <p:ph type="body" idx="1"/>
          </p:nvPr>
        </p:nvSpPr>
        <p:spPr>
          <a:xfrm>
            <a:off x="800100" y="2555857"/>
            <a:ext cx="22783800" cy="10876249"/>
          </a:xfrm>
          <a:prstGeom prst="rect">
            <a:avLst/>
          </a:prstGeom>
        </p:spPr>
        <p:txBody>
          <a:bodyPr anchor="t"/>
          <a:lstStyle/>
          <a:p>
            <a:pPr marL="603250" indent="-603250" defTabSz="784225">
              <a:spcBef>
                <a:spcPts val="2200"/>
              </a:spcBef>
              <a:buSzPct val="120000"/>
              <a:defRPr sz="4750"/>
            </a:pPr>
            <a:r>
              <a:t>Population: </a:t>
            </a:r>
          </a:p>
          <a:p>
            <a:pPr marL="1206500" lvl="1" indent="-603250" defTabSz="784225">
              <a:spcBef>
                <a:spcPts val="1900"/>
              </a:spcBef>
              <a:buSzPct val="120000"/>
              <a:buChar char="-"/>
              <a:defRPr sz="3800"/>
            </a:pPr>
            <a:r>
              <a:t>3,138 counties (removed 2 counties due to no population estimates)</a:t>
            </a:r>
          </a:p>
          <a:p>
            <a:pPr marL="603250" indent="-603250" defTabSz="784225">
              <a:spcBef>
                <a:spcPts val="2800"/>
              </a:spcBef>
              <a:buSzPct val="120000"/>
              <a:defRPr sz="4750"/>
            </a:pPr>
            <a:r>
              <a:t>Data: </a:t>
            </a:r>
          </a:p>
          <a:p>
            <a:pPr marL="1206500" lvl="1" indent="-603250" defTabSz="784225">
              <a:spcBef>
                <a:spcPts val="1900"/>
              </a:spcBef>
              <a:buSzPct val="120000"/>
              <a:buChar char="-"/>
              <a:defRPr sz="3800"/>
            </a:pPr>
            <a:r>
              <a:t>AH Provisional COVID-19 Deaths by Quarter, County and Age for 2020</a:t>
            </a:r>
          </a:p>
          <a:p>
            <a:pPr marL="1206500" lvl="1" indent="-603250" defTabSz="784225">
              <a:spcBef>
                <a:spcPts val="1900"/>
              </a:spcBef>
              <a:buSzPct val="120000"/>
              <a:buChar char="-"/>
              <a:defRPr sz="3800"/>
            </a:pPr>
            <a:r>
              <a:t>American Community Survey 5-Year Estimates</a:t>
            </a:r>
          </a:p>
          <a:p>
            <a:pPr marL="603250" indent="-603250" defTabSz="784225">
              <a:spcBef>
                <a:spcPts val="2800"/>
              </a:spcBef>
              <a:buSzPct val="120000"/>
              <a:defRPr sz="4750"/>
            </a:pPr>
            <a:r>
              <a:t>Methods: Bayesian multilevel gamma hurdle model</a:t>
            </a:r>
          </a:p>
          <a:p>
            <a:pPr marL="1724289" lvl="1" indent="-879739" defTabSz="784225">
              <a:spcBef>
                <a:spcPts val="1900"/>
              </a:spcBef>
              <a:buSzPct val="100000"/>
              <a:buAutoNum type="arabicPeriod"/>
              <a:defRPr sz="3800"/>
            </a:pPr>
            <a:r>
              <a:t>Estimate the probability of having 0 deaths and positive deaths separately</a:t>
            </a:r>
          </a:p>
          <a:p>
            <a:pPr marL="1724289" lvl="1" indent="-879739" defTabSz="784225">
              <a:spcBef>
                <a:spcPts val="1900"/>
              </a:spcBef>
              <a:buSzPct val="100000"/>
              <a:buAutoNum type="arabicPeriod"/>
              <a:defRPr sz="3800"/>
            </a:pPr>
            <a:r>
              <a:t>Assume a right-skewed distribution among the positive deaths</a:t>
            </a:r>
          </a:p>
          <a:p>
            <a:pPr marL="1724289" lvl="1" indent="-879739" defTabSz="784225">
              <a:spcBef>
                <a:spcPts val="1900"/>
              </a:spcBef>
              <a:buSzPct val="100000"/>
              <a:buAutoNum type="arabicPeriod"/>
              <a:defRPr sz="3800"/>
            </a:pPr>
            <a:r>
              <a:t>3 levels: time trend (quarters), county level, and state level</a:t>
            </a:r>
          </a:p>
          <a:p>
            <a:pPr marL="1709208" lvl="2" indent="-502708" defTabSz="784225">
              <a:spcBef>
                <a:spcPts val="1100"/>
              </a:spcBef>
              <a:buChar char="‣"/>
              <a:defRPr sz="3040"/>
            </a:pPr>
            <a:r>
              <a:t>DC and NYC are accounted as state level in the analysis</a:t>
            </a:r>
          </a:p>
          <a:p>
            <a:pPr marL="1724289" lvl="1" indent="-879739" defTabSz="784225">
              <a:spcBef>
                <a:spcPts val="1900"/>
              </a:spcBef>
              <a:buSzPct val="100000"/>
              <a:buAutoNum type="arabicPeriod"/>
              <a:defRPr sz="3800"/>
            </a:pPr>
            <a:r>
              <a:t>Factors included: age groups, type of county, population size</a:t>
            </a:r>
          </a:p>
          <a:p>
            <a:pPr marL="1724289" lvl="1" indent="-879739" defTabSz="784225">
              <a:spcBef>
                <a:spcPts val="1900"/>
              </a:spcBef>
              <a:buSzPct val="100000"/>
              <a:buAutoNum type="arabicPeriod"/>
              <a:defRPr sz="3800"/>
            </a:pPr>
            <a:r>
              <a:t>Aggregate annual COVID-19 deaths by age group at state level is part of likelihood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Why Bayesian method?"/>
          <p:cNvSpPr txBox="1">
            <a:spLocks noGrp="1"/>
          </p:cNvSpPr>
          <p:nvPr>
            <p:ph type="title"/>
          </p:nvPr>
        </p:nvSpPr>
        <p:spPr>
          <a:xfrm>
            <a:off x="797732" y="355600"/>
            <a:ext cx="22788536" cy="1942316"/>
          </a:xfrm>
          <a:prstGeom prst="rect">
            <a:avLst/>
          </a:prstGeom>
        </p:spPr>
        <p:txBody>
          <a:bodyPr/>
          <a:lstStyle/>
          <a:p>
            <a:r>
              <a:t>Why Bayesian method?</a:t>
            </a:r>
          </a:p>
        </p:txBody>
      </p:sp>
      <p:sp>
        <p:nvSpPr>
          <p:cNvPr id="206" name="If we can reconstruct the posterior distribution, we can get the credible values for the suppressed data by sampling from the posterior distribution.…"/>
          <p:cNvSpPr txBox="1">
            <a:spLocks noGrp="1"/>
          </p:cNvSpPr>
          <p:nvPr>
            <p:ph type="body" sz="half" idx="1"/>
          </p:nvPr>
        </p:nvSpPr>
        <p:spPr>
          <a:xfrm>
            <a:off x="800100" y="9855524"/>
            <a:ext cx="22783800" cy="3457263"/>
          </a:xfrm>
          <a:prstGeom prst="rect">
            <a:avLst/>
          </a:prstGeom>
        </p:spPr>
        <p:txBody>
          <a:bodyPr anchor="t"/>
          <a:lstStyle/>
          <a:p>
            <a:pPr marL="373380" indent="-373380" defTabSz="808990">
              <a:spcBef>
                <a:spcPts val="1100"/>
              </a:spcBef>
              <a:buClr>
                <a:srgbClr val="000000"/>
              </a:buClr>
              <a:buSzPct val="100000"/>
              <a:defRPr sz="4900"/>
            </a:pPr>
            <a:r>
              <a:t>If we can reconstruct the posterior distribution, we can get the credible values for the suppressed data by sampling from the posterior distribution. </a:t>
            </a:r>
          </a:p>
          <a:p>
            <a:pPr marL="373380" indent="-373380" defTabSz="808990">
              <a:spcBef>
                <a:spcPts val="1100"/>
              </a:spcBef>
              <a:buClr>
                <a:srgbClr val="000000"/>
              </a:buClr>
              <a:buSzPct val="100000"/>
              <a:defRPr sz="4900"/>
            </a:pPr>
            <a:r>
              <a:t>In the next two slides, we show whether the Bayesian method creates a plausible distribution</a:t>
            </a:r>
          </a:p>
        </p:txBody>
      </p:sp>
      <p:sp>
        <p:nvSpPr>
          <p:cNvPr id="207" name="Prior"/>
          <p:cNvSpPr/>
          <p:nvPr/>
        </p:nvSpPr>
        <p:spPr>
          <a:xfrm>
            <a:off x="3447771" y="3745180"/>
            <a:ext cx="2556660" cy="1270001"/>
          </a:xfrm>
          <a:prstGeom prst="rect">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600">
                <a:solidFill>
                  <a:srgbClr val="FFFFFF"/>
                </a:solidFill>
                <a:latin typeface="+mj-lt"/>
                <a:ea typeface="+mj-ea"/>
                <a:cs typeface="+mj-cs"/>
                <a:sym typeface="Bangla Sangam MN"/>
              </a:defRPr>
            </a:lvl1pPr>
          </a:lstStyle>
          <a:p>
            <a:r>
              <a:t>Prior</a:t>
            </a:r>
          </a:p>
        </p:txBody>
      </p:sp>
      <p:sp>
        <p:nvSpPr>
          <p:cNvPr id="208" name="Likelihood"/>
          <p:cNvSpPr/>
          <p:nvPr/>
        </p:nvSpPr>
        <p:spPr>
          <a:xfrm>
            <a:off x="3447771" y="6800352"/>
            <a:ext cx="2556660" cy="1270001"/>
          </a:xfrm>
          <a:prstGeom prst="rect">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3600">
                <a:solidFill>
                  <a:srgbClr val="FFFFFF"/>
                </a:solidFill>
                <a:latin typeface="+mj-lt"/>
                <a:ea typeface="+mj-ea"/>
                <a:cs typeface="+mj-cs"/>
                <a:sym typeface="Bangla Sangam MN"/>
              </a:defRPr>
            </a:lvl1pPr>
          </a:lstStyle>
          <a:p>
            <a:r>
              <a:t>Likelihood</a:t>
            </a:r>
          </a:p>
        </p:txBody>
      </p:sp>
      <mc:AlternateContent xmlns:mc="http://schemas.openxmlformats.org/markup-compatibility/2006">
        <mc:Choice xmlns:a14="http://schemas.microsoft.com/office/drawing/2010/main" Requires="a14">
          <p:sp>
            <p:nvSpPr>
              <p:cNvPr id="209" name="Equation"/>
              <p:cNvSpPr txBox="1"/>
              <p:nvPr/>
            </p:nvSpPr>
            <p:spPr>
              <a:xfrm>
                <a:off x="4320507" y="5276847"/>
                <a:ext cx="811188" cy="401766"/>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𝑃</m:t>
                      </m:r>
                      <m:r>
                        <a:rPr sz="3700" i="1">
                          <a:solidFill>
                            <a:srgbClr val="000000"/>
                          </a:solidFill>
                          <a:latin typeface="Cambria Math" panose="02040503050406030204" pitchFamily="18" charset="0"/>
                        </a:rPr>
                        <m:t>(</m:t>
                      </m:r>
                      <m:r>
                        <a:rPr sz="3700" i="1">
                          <a:solidFill>
                            <a:srgbClr val="000000"/>
                          </a:solidFill>
                          <a:latin typeface="Cambria Math" panose="02040503050406030204" pitchFamily="18" charset="0"/>
                        </a:rPr>
                        <m:t>𝜃</m:t>
                      </m:r>
                      <m:r>
                        <a:rPr sz="3700" i="1">
                          <a:solidFill>
                            <a:srgbClr val="000000"/>
                          </a:solidFill>
                          <a:latin typeface="Cambria Math" panose="02040503050406030204" pitchFamily="18" charset="0"/>
                        </a:rPr>
                        <m:t>)</m:t>
                      </m:r>
                    </m:oMath>
                  </m:oMathPara>
                </a14:m>
                <a:endParaRPr sz="3700"/>
              </a:p>
            </p:txBody>
          </p:sp>
        </mc:Choice>
        <mc:Fallback>
          <p:sp>
            <p:nvSpPr>
              <p:cNvPr id="209" name="Equation"/>
              <p:cNvSpPr txBox="1">
                <a:spLocks noRot="1" noChangeAspect="1" noMove="1" noResize="1" noEditPoints="1" noAdjustHandles="1" noChangeArrowheads="1" noChangeShapeType="1" noTextEdit="1"/>
              </p:cNvSpPr>
              <p:nvPr/>
            </p:nvSpPr>
            <p:spPr>
              <a:xfrm>
                <a:off x="4320507" y="5276847"/>
                <a:ext cx="811188" cy="401766"/>
              </a:xfrm>
              <a:prstGeom prst="rect">
                <a:avLst/>
              </a:prstGeom>
              <a:blipFill>
                <a:blip r:embed="rId5"/>
                <a:stretch>
                  <a:fillRect l="-20000" r="-44615" b="-87879"/>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Equation"/>
              <p:cNvSpPr txBox="1"/>
              <p:nvPr/>
            </p:nvSpPr>
            <p:spPr>
              <a:xfrm>
                <a:off x="4045499" y="8358416"/>
                <a:ext cx="1361204" cy="446552"/>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𝑃</m:t>
                      </m:r>
                      <m:r>
                        <a:rPr sz="3700" i="1">
                          <a:solidFill>
                            <a:srgbClr val="000000"/>
                          </a:solidFill>
                          <a:latin typeface="Cambria Math" panose="02040503050406030204" pitchFamily="18" charset="0"/>
                        </a:rPr>
                        <m:t>(</m:t>
                      </m:r>
                      <m:sSub>
                        <m:sSubPr>
                          <m:ctrlPr>
                            <a:rPr sz="3700" i="1">
                              <a:solidFill>
                                <a:srgbClr val="000000"/>
                              </a:solidFill>
                              <a:latin typeface="Cambria Math" panose="02040503050406030204" pitchFamily="18" charset="0"/>
                            </a:rPr>
                          </m:ctrlPr>
                        </m:sSubPr>
                        <m:e>
                          <m:r>
                            <a:rPr sz="3700" i="1">
                              <a:solidFill>
                                <a:srgbClr val="000000"/>
                              </a:solidFill>
                              <a:latin typeface="Cambria Math" panose="02040503050406030204" pitchFamily="18" charset="0"/>
                            </a:rPr>
                            <m:t>𝑦</m:t>
                          </m:r>
                        </m:e>
                        <m:sub>
                          <m:r>
                            <a:rPr sz="3700" i="1">
                              <a:solidFill>
                                <a:srgbClr val="000000"/>
                              </a:solidFill>
                              <a:latin typeface="Cambria Math" panose="02040503050406030204" pitchFamily="18" charset="0"/>
                            </a:rPr>
                            <m:t>𝑖</m:t>
                          </m:r>
                        </m:sub>
                      </m:sSub>
                      <m:r>
                        <a:rPr sz="3700" i="1">
                          <a:solidFill>
                            <a:srgbClr val="000000"/>
                          </a:solidFill>
                          <a:latin typeface="Cambria Math" panose="02040503050406030204" pitchFamily="18" charset="0"/>
                        </a:rPr>
                        <m:t>|</m:t>
                      </m:r>
                      <m:r>
                        <a:rPr sz="3700" i="1">
                          <a:solidFill>
                            <a:srgbClr val="000000"/>
                          </a:solidFill>
                          <a:latin typeface="Cambria Math" panose="02040503050406030204" pitchFamily="18" charset="0"/>
                        </a:rPr>
                        <m:t>𝜃</m:t>
                      </m:r>
                      <m:r>
                        <a:rPr sz="3700" i="1">
                          <a:solidFill>
                            <a:srgbClr val="000000"/>
                          </a:solidFill>
                          <a:latin typeface="Cambria Math" panose="02040503050406030204" pitchFamily="18" charset="0"/>
                        </a:rPr>
                        <m:t>)</m:t>
                      </m:r>
                    </m:oMath>
                  </m:oMathPara>
                </a14:m>
                <a:endParaRPr sz="3700"/>
              </a:p>
            </p:txBody>
          </p:sp>
        </mc:Choice>
        <mc:Fallback>
          <p:sp>
            <p:nvSpPr>
              <p:cNvPr id="210" name="Equation"/>
              <p:cNvSpPr txBox="1">
                <a:spLocks noRot="1" noChangeAspect="1" noMove="1" noResize="1" noEditPoints="1" noAdjustHandles="1" noChangeArrowheads="1" noChangeShapeType="1" noTextEdit="1"/>
              </p:cNvSpPr>
              <p:nvPr/>
            </p:nvSpPr>
            <p:spPr>
              <a:xfrm>
                <a:off x="4045499" y="8358416"/>
                <a:ext cx="1361204" cy="446552"/>
              </a:xfrm>
              <a:prstGeom prst="rect">
                <a:avLst/>
              </a:prstGeom>
              <a:blipFill>
                <a:blip r:embed="rId6"/>
                <a:stretch>
                  <a:fillRect l="-12037" r="-27778" b="-72222"/>
                </a:stretch>
              </a:blipFill>
              <a:ln w="12700">
                <a:miter lim="400000"/>
              </a:ln>
            </p:spPr>
            <p:txBody>
              <a:bodyPr/>
              <a:lstStyle/>
              <a:p>
                <a:r>
                  <a:rPr lang="en-US">
                    <a:noFill/>
                  </a:rPr>
                  <a:t> </a:t>
                </a:r>
              </a:p>
            </p:txBody>
          </p:sp>
        </mc:Fallback>
      </mc:AlternateContent>
      <p:cxnSp>
        <p:nvCxnSpPr>
          <p:cNvPr id="211" name="Connection Line"/>
          <p:cNvCxnSpPr>
            <a:stCxn id="207" idx="0"/>
            <a:endCxn id="235" idx="0"/>
          </p:cNvCxnSpPr>
          <p:nvPr/>
        </p:nvCxnSpPr>
        <p:spPr>
          <a:xfrm>
            <a:off x="4726100" y="4380180"/>
            <a:ext cx="3968652" cy="1436010"/>
          </a:xfrm>
          <a:prstGeom prst="straightConnector1">
            <a:avLst/>
          </a:prstGeom>
          <a:ln w="50800">
            <a:solidFill>
              <a:srgbClr val="5E5E5E"/>
            </a:solidFill>
            <a:miter lim="400000"/>
            <a:tailEnd type="triangle"/>
          </a:ln>
        </p:spPr>
      </p:cxnSp>
      <p:cxnSp>
        <p:nvCxnSpPr>
          <p:cNvPr id="212" name="Connection Line"/>
          <p:cNvCxnSpPr>
            <a:stCxn id="208" idx="0"/>
            <a:endCxn id="235" idx="0"/>
          </p:cNvCxnSpPr>
          <p:nvPr/>
        </p:nvCxnSpPr>
        <p:spPr>
          <a:xfrm flipV="1">
            <a:off x="4726100" y="5816189"/>
            <a:ext cx="3968652" cy="1619164"/>
          </a:xfrm>
          <a:prstGeom prst="straightConnector1">
            <a:avLst/>
          </a:prstGeom>
          <a:ln w="50800">
            <a:solidFill>
              <a:srgbClr val="5E5E5E"/>
            </a:solidFill>
            <a:miter lim="400000"/>
            <a:tailEnd type="triangle"/>
          </a:ln>
        </p:spPr>
      </p:cxnSp>
      <p:grpSp>
        <p:nvGrpSpPr>
          <p:cNvPr id="234" name="Group"/>
          <p:cNvGrpSpPr/>
          <p:nvPr/>
        </p:nvGrpSpPr>
        <p:grpSpPr>
          <a:xfrm>
            <a:off x="10194895" y="3165808"/>
            <a:ext cx="13318864" cy="6350035"/>
            <a:chOff x="0" y="0"/>
            <a:chExt cx="13318862" cy="6350033"/>
          </a:xfrm>
        </p:grpSpPr>
        <mc:AlternateContent xmlns:mc="http://schemas.openxmlformats.org/markup-compatibility/2006">
          <mc:Choice xmlns:a14="http://schemas.microsoft.com/office/drawing/2010/main" Requires="a14">
            <p:sp>
              <p:nvSpPr>
                <p:cNvPr id="213" name="Equation"/>
                <p:cNvSpPr txBox="1"/>
                <p:nvPr/>
              </p:nvSpPr>
              <p:spPr>
                <a:xfrm>
                  <a:off x="1946047" y="3563087"/>
                  <a:ext cx="1397118" cy="413043"/>
                </a:xfrm>
                <a:prstGeom prst="rect">
                  <a:avLst/>
                </a:prstGeom>
                <a:noFill/>
                <a:ln w="12700" cap="flat">
                  <a:noFill/>
                  <a:miter lim="400000"/>
                </a:ln>
                <a:effectLst/>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700" i="1">
                            <a:solidFill>
                              <a:srgbClr val="000000"/>
                            </a:solidFill>
                            <a:latin typeface="Cambria Math" panose="02040503050406030204" pitchFamily="18" charset="0"/>
                          </a:rPr>
                          <m:t>𝑃</m:t>
                        </m:r>
                        <m:r>
                          <a:rPr sz="3700" i="1">
                            <a:solidFill>
                              <a:srgbClr val="000000"/>
                            </a:solidFill>
                            <a:latin typeface="Cambria Math" panose="02040503050406030204" pitchFamily="18" charset="0"/>
                          </a:rPr>
                          <m:t>(</m:t>
                        </m:r>
                        <m:r>
                          <a:rPr sz="3700" i="1">
                            <a:solidFill>
                              <a:srgbClr val="000000"/>
                            </a:solidFill>
                            <a:latin typeface="Cambria Math" panose="02040503050406030204" pitchFamily="18" charset="0"/>
                          </a:rPr>
                          <m:t>𝜃</m:t>
                        </m:r>
                        <m:r>
                          <a:rPr sz="3700" i="1">
                            <a:solidFill>
                              <a:srgbClr val="000000"/>
                            </a:solidFill>
                            <a:latin typeface="Cambria Math" panose="02040503050406030204" pitchFamily="18" charset="0"/>
                          </a:rPr>
                          <m:t>|</m:t>
                        </m:r>
                        <m:r>
                          <a:rPr sz="3700" i="1">
                            <a:solidFill>
                              <a:srgbClr val="000000"/>
                            </a:solidFill>
                            <a:latin typeface="Cambria Math" panose="02040503050406030204" pitchFamily="18" charset="0"/>
                          </a:rPr>
                          <m:t>𝐘</m:t>
                        </m:r>
                        <m:r>
                          <a:rPr sz="3700" i="1">
                            <a:solidFill>
                              <a:srgbClr val="000000"/>
                            </a:solidFill>
                            <a:latin typeface="Cambria Math" panose="02040503050406030204" pitchFamily="18" charset="0"/>
                          </a:rPr>
                          <m:t>)</m:t>
                        </m:r>
                      </m:oMath>
                    </m:oMathPara>
                  </a14:m>
                  <a:endParaRPr sz="3700"/>
                </a:p>
              </p:txBody>
            </p:sp>
          </mc:Choice>
          <mc:Fallback>
            <p:sp>
              <p:nvSpPr>
                <p:cNvPr id="213" name="Equation"/>
                <p:cNvSpPr txBox="1">
                  <a:spLocks noRot="1" noChangeAspect="1" noMove="1" noResize="1" noEditPoints="1" noAdjustHandles="1" noChangeArrowheads="1" noChangeShapeType="1" noTextEdit="1"/>
                </p:cNvSpPr>
                <p:nvPr/>
              </p:nvSpPr>
              <p:spPr>
                <a:xfrm>
                  <a:off x="1946047" y="3563087"/>
                  <a:ext cx="1397118" cy="413043"/>
                </a:xfrm>
                <a:prstGeom prst="rect">
                  <a:avLst/>
                </a:prstGeom>
                <a:blipFill>
                  <a:blip r:embed="rId7"/>
                  <a:stretch>
                    <a:fillRect l="-11712" r="-16216" b="-82353"/>
                  </a:stretch>
                </a:blipFill>
                <a:ln w="12700" cap="flat">
                  <a:noFill/>
                  <a:miter lim="400000"/>
                </a:ln>
                <a:effectLst/>
              </p:spPr>
              <p:txBody>
                <a:bodyPr/>
                <a:lstStyle/>
                <a:p>
                  <a:r>
                    <a:rPr lang="en-US">
                      <a:noFill/>
                    </a:rPr>
                    <a:t> </a:t>
                  </a:r>
                </a:p>
              </p:txBody>
            </p:sp>
          </mc:Fallback>
        </mc:AlternateContent>
        <p:sp>
          <p:nvSpPr>
            <p:cNvPr id="214" name="Line"/>
            <p:cNvSpPr/>
            <p:nvPr/>
          </p:nvSpPr>
          <p:spPr>
            <a:xfrm>
              <a:off x="5882688" y="4636851"/>
              <a:ext cx="7393174" cy="1"/>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endParaRPr/>
            </a:p>
          </p:txBody>
        </p:sp>
        <p:sp>
          <p:nvSpPr>
            <p:cNvPr id="215" name="Line"/>
            <p:cNvSpPr/>
            <p:nvPr/>
          </p:nvSpPr>
          <p:spPr>
            <a:xfrm flipV="1">
              <a:off x="5887745" y="300626"/>
              <a:ext cx="1" cy="4360073"/>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endParaRPr/>
            </a:p>
          </p:txBody>
        </p:sp>
        <p:sp>
          <p:nvSpPr>
            <p:cNvPr id="216" name="Line"/>
            <p:cNvSpPr/>
            <p:nvPr/>
          </p:nvSpPr>
          <p:spPr>
            <a:xfrm>
              <a:off x="5914976" y="836942"/>
              <a:ext cx="152973" cy="3786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15" y="21600"/>
                  </a:lnTo>
                </a:path>
              </a:pathLst>
            </a:custGeom>
            <a:noFill/>
            <a:ln w="63500" cap="flat">
              <a:solidFill>
                <a:srgbClr val="797979"/>
              </a:solidFill>
              <a:prstDash val="solid"/>
              <a:miter lim="400000"/>
            </a:ln>
            <a:effectLst/>
          </p:spPr>
          <p:txBody>
            <a:bodyPr wrap="square" lIns="50800" tIns="50800" rIns="50800" bIns="50800" numCol="1" anchor="ctr">
              <a:noAutofit/>
            </a:bodyPr>
            <a:lstStyle/>
            <a:p>
              <a:pPr>
                <a:lnSpc>
                  <a:spcPct val="10000"/>
                </a:lnSpc>
              </a:pPr>
              <a:endParaRPr/>
            </a:p>
          </p:txBody>
        </p:sp>
        <p:sp>
          <p:nvSpPr>
            <p:cNvPr id="217" name="Line"/>
            <p:cNvSpPr/>
            <p:nvPr/>
          </p:nvSpPr>
          <p:spPr>
            <a:xfrm flipV="1">
              <a:off x="6621958" y="2439764"/>
              <a:ext cx="1" cy="21605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18" name="Line"/>
            <p:cNvSpPr/>
            <p:nvPr/>
          </p:nvSpPr>
          <p:spPr>
            <a:xfrm flipV="1">
              <a:off x="6841698" y="2388239"/>
              <a:ext cx="1" cy="22240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7086838" y="2433414"/>
              <a:ext cx="1" cy="21732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0" name="Line"/>
            <p:cNvSpPr/>
            <p:nvPr/>
          </p:nvSpPr>
          <p:spPr>
            <a:xfrm flipV="1">
              <a:off x="7309846" y="2535014"/>
              <a:ext cx="1" cy="20716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1" name="Line"/>
            <p:cNvSpPr/>
            <p:nvPr/>
          </p:nvSpPr>
          <p:spPr>
            <a:xfrm flipV="1">
              <a:off x="7545552" y="2712814"/>
              <a:ext cx="1" cy="18938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2" name="Line"/>
            <p:cNvSpPr/>
            <p:nvPr/>
          </p:nvSpPr>
          <p:spPr>
            <a:xfrm flipV="1">
              <a:off x="7786852" y="2890614"/>
              <a:ext cx="1" cy="17160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3" name="Line"/>
            <p:cNvSpPr/>
            <p:nvPr/>
          </p:nvSpPr>
          <p:spPr>
            <a:xfrm flipV="1">
              <a:off x="8015452" y="3030314"/>
              <a:ext cx="1" cy="15763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4" name="Line"/>
            <p:cNvSpPr/>
            <p:nvPr/>
          </p:nvSpPr>
          <p:spPr>
            <a:xfrm flipV="1">
              <a:off x="6392600" y="2477864"/>
              <a:ext cx="1" cy="21351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5" name="Line"/>
            <p:cNvSpPr/>
            <p:nvPr/>
          </p:nvSpPr>
          <p:spPr>
            <a:xfrm flipV="1">
              <a:off x="6151300" y="2592164"/>
              <a:ext cx="1" cy="2008129"/>
            </a:xfrm>
            <a:prstGeom prst="line">
              <a:avLst/>
            </a:prstGeom>
            <a:noFill/>
            <a:ln w="127000" cap="flat">
              <a:solidFill>
                <a:srgbClr val="0096FF"/>
              </a:solidFill>
              <a:prstDash val="solid"/>
              <a:miter lim="400000"/>
            </a:ln>
            <a:effectLst/>
          </p:spPr>
          <p:txBody>
            <a:bodyPr wrap="square" lIns="50800" tIns="50800" rIns="50800" bIns="50800" numCol="1" anchor="ctr">
              <a:noAutofit/>
            </a:bodyPr>
            <a:lstStyle/>
            <a:p>
              <a:endParaRPr/>
            </a:p>
          </p:txBody>
        </p:sp>
        <p:sp>
          <p:nvSpPr>
            <p:cNvPr id="226" name="1"/>
            <p:cNvSpPr txBox="1"/>
            <p:nvPr/>
          </p:nvSpPr>
          <p:spPr>
            <a:xfrm>
              <a:off x="5950103" y="4707448"/>
              <a:ext cx="326195" cy="52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Arial"/>
                  <a:ea typeface="Arial"/>
                  <a:cs typeface="Arial"/>
                  <a:sym typeface="Arial"/>
                </a:defRPr>
              </a:lvl1pPr>
            </a:lstStyle>
            <a:p>
              <a:r>
                <a:t>1</a:t>
              </a:r>
            </a:p>
          </p:txBody>
        </p:sp>
        <p:sp>
          <p:nvSpPr>
            <p:cNvPr id="227" name="9"/>
            <p:cNvSpPr txBox="1"/>
            <p:nvPr/>
          </p:nvSpPr>
          <p:spPr>
            <a:xfrm>
              <a:off x="7852356" y="4707448"/>
              <a:ext cx="326195" cy="52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Arial"/>
                  <a:ea typeface="Arial"/>
                  <a:cs typeface="Arial"/>
                  <a:sym typeface="Arial"/>
                </a:defRPr>
              </a:lvl1pPr>
            </a:lstStyle>
            <a:p>
              <a:r>
                <a:t>9</a:t>
              </a:r>
            </a:p>
          </p:txBody>
        </p:sp>
        <p:pic>
          <p:nvPicPr>
            <p:cNvPr id="228" name="124-1246864_pick-recruitment-selection-select-man-hr-employee-comments.png" descr="124-1246864_pick-recruitment-selection-select-man-hr-employee-comments.png"/>
            <p:cNvPicPr>
              <a:picLocks noChangeAspect="1"/>
            </p:cNvPicPr>
            <p:nvPr/>
          </p:nvPicPr>
          <p:blipFill>
            <a:blip r:embed="rId8"/>
            <a:srcRect b="54057"/>
            <a:stretch>
              <a:fillRect/>
            </a:stretch>
          </p:blipFill>
          <p:spPr>
            <a:xfrm rot="2743495">
              <a:off x="7189901" y="935360"/>
              <a:ext cx="3402373" cy="1872716"/>
            </a:xfrm>
            <a:prstGeom prst="rect">
              <a:avLst/>
            </a:prstGeom>
            <a:ln w="12700" cap="flat">
              <a:noFill/>
              <a:miter lim="400000"/>
            </a:ln>
            <a:effectLst/>
          </p:spPr>
        </p:pic>
        <p:sp>
          <p:nvSpPr>
            <p:cNvPr id="229" name="Line"/>
            <p:cNvSpPr/>
            <p:nvPr/>
          </p:nvSpPr>
          <p:spPr>
            <a:xfrm>
              <a:off x="0" y="2647500"/>
              <a:ext cx="1361203" cy="1"/>
            </a:xfrm>
            <a:prstGeom prst="line">
              <a:avLst/>
            </a:prstGeom>
            <a:noFill/>
            <a:ln w="508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sp>
          <p:nvSpPr>
            <p:cNvPr id="230" name="Line"/>
            <p:cNvSpPr/>
            <p:nvPr/>
          </p:nvSpPr>
          <p:spPr>
            <a:xfrm>
              <a:off x="3899862" y="2680676"/>
              <a:ext cx="5995720" cy="3669358"/>
            </a:xfrm>
            <a:custGeom>
              <a:avLst/>
              <a:gdLst/>
              <a:ahLst/>
              <a:cxnLst>
                <a:cxn ang="0">
                  <a:pos x="wd2" y="hd2"/>
                </a:cxn>
                <a:cxn ang="5400000">
                  <a:pos x="wd2" y="hd2"/>
                </a:cxn>
                <a:cxn ang="10800000">
                  <a:pos x="wd2" y="hd2"/>
                </a:cxn>
                <a:cxn ang="16200000">
                  <a:pos x="wd2" y="hd2"/>
                </a:cxn>
              </a:cxnLst>
              <a:rect l="0" t="0" r="r" b="b"/>
              <a:pathLst>
                <a:path w="21215" h="21326" extrusionOk="0">
                  <a:moveTo>
                    <a:pt x="0" y="0"/>
                  </a:moveTo>
                  <a:cubicBezTo>
                    <a:pt x="1451" y="2846"/>
                    <a:pt x="2784" y="5848"/>
                    <a:pt x="3992" y="8986"/>
                  </a:cubicBezTo>
                  <a:cubicBezTo>
                    <a:pt x="4649" y="10694"/>
                    <a:pt x="5268" y="12443"/>
                    <a:pt x="5995" y="14074"/>
                  </a:cubicBezTo>
                  <a:cubicBezTo>
                    <a:pt x="7073" y="16493"/>
                    <a:pt x="8388" y="18646"/>
                    <a:pt x="10036" y="19940"/>
                  </a:cubicBezTo>
                  <a:cubicBezTo>
                    <a:pt x="12147" y="21600"/>
                    <a:pt x="14532" y="21541"/>
                    <a:pt x="16579" y="20939"/>
                  </a:cubicBezTo>
                  <a:cubicBezTo>
                    <a:pt x="18141" y="20480"/>
                    <a:pt x="19612" y="19575"/>
                    <a:pt x="20540" y="17364"/>
                  </a:cubicBezTo>
                  <a:cubicBezTo>
                    <a:pt x="21600" y="14842"/>
                    <a:pt x="21393" y="11426"/>
                    <a:pt x="20052" y="9295"/>
                  </a:cubicBezTo>
                </a:path>
              </a:pathLst>
            </a:cu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31" name="Posterior distribution"/>
            <p:cNvSpPr/>
            <p:nvPr/>
          </p:nvSpPr>
          <p:spPr>
            <a:xfrm>
              <a:off x="10175845" y="4958413"/>
              <a:ext cx="2938595" cy="1270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solidFill>
                    <a:srgbClr val="424242"/>
                  </a:solidFill>
                  <a:latin typeface="+mj-lt"/>
                  <a:ea typeface="+mj-ea"/>
                  <a:cs typeface="+mj-cs"/>
                  <a:sym typeface="Bangla Sangam MN"/>
                </a:defRPr>
              </a:lvl1pPr>
            </a:lstStyle>
            <a:p>
              <a:r>
                <a:t>Posterior distribution</a:t>
              </a:r>
            </a:p>
          </p:txBody>
        </p:sp>
        <p:sp>
          <p:nvSpPr>
            <p:cNvPr id="232" name="Posterior"/>
            <p:cNvSpPr/>
            <p:nvPr/>
          </p:nvSpPr>
          <p:spPr>
            <a:xfrm>
              <a:off x="1348319" y="2015381"/>
              <a:ext cx="2556659" cy="1270001"/>
            </a:xfrm>
            <a:prstGeom prst="rect">
              <a:avLst/>
            </a:prstGeom>
            <a:solidFill>
              <a:schemeClr val="accent4">
                <a:hueOff val="-461056"/>
                <a:satOff val="4338"/>
                <a:lumOff val="-10225"/>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3200">
                  <a:solidFill>
                    <a:srgbClr val="424242"/>
                  </a:solidFill>
                </a:defRPr>
              </a:lvl1pPr>
            </a:lstStyle>
            <a:p>
              <a:r>
                <a:t>Posterior</a:t>
              </a:r>
            </a:p>
          </p:txBody>
        </p:sp>
        <p:sp>
          <p:nvSpPr>
            <p:cNvPr id="233" name="Line"/>
            <p:cNvSpPr/>
            <p:nvPr/>
          </p:nvSpPr>
          <p:spPr>
            <a:xfrm>
              <a:off x="6074458" y="2399284"/>
              <a:ext cx="7244406" cy="2066078"/>
            </a:xfrm>
            <a:custGeom>
              <a:avLst/>
              <a:gdLst/>
              <a:ahLst/>
              <a:cxnLst>
                <a:cxn ang="0">
                  <a:pos x="wd2" y="hd2"/>
                </a:cxn>
                <a:cxn ang="5400000">
                  <a:pos x="wd2" y="hd2"/>
                </a:cxn>
                <a:cxn ang="10800000">
                  <a:pos x="wd2" y="hd2"/>
                </a:cxn>
                <a:cxn ang="16200000">
                  <a:pos x="wd2" y="hd2"/>
                </a:cxn>
              </a:cxnLst>
              <a:rect l="0" t="0" r="r" b="b"/>
              <a:pathLst>
                <a:path w="21600" h="21276" extrusionOk="0">
                  <a:moveTo>
                    <a:pt x="0" y="2130"/>
                  </a:moveTo>
                  <a:cubicBezTo>
                    <a:pt x="606" y="598"/>
                    <a:pt x="1349" y="-146"/>
                    <a:pt x="2097" y="24"/>
                  </a:cubicBezTo>
                  <a:cubicBezTo>
                    <a:pt x="3564" y="357"/>
                    <a:pt x="4722" y="3927"/>
                    <a:pt x="5887" y="7039"/>
                  </a:cubicBezTo>
                  <a:cubicBezTo>
                    <a:pt x="7067" y="10193"/>
                    <a:pt x="8335" y="12950"/>
                    <a:pt x="9701" y="15025"/>
                  </a:cubicBezTo>
                  <a:cubicBezTo>
                    <a:pt x="11567" y="17859"/>
                    <a:pt x="13570" y="19360"/>
                    <a:pt x="15591" y="20259"/>
                  </a:cubicBezTo>
                  <a:cubicBezTo>
                    <a:pt x="17583" y="21146"/>
                    <a:pt x="19593" y="21454"/>
                    <a:pt x="21600" y="21179"/>
                  </a:cubicBezTo>
                </a:path>
              </a:pathLst>
            </a:custGeom>
            <a:noFill/>
            <a:ln w="63500" cap="flat">
              <a:solidFill>
                <a:srgbClr val="5E5E5E"/>
              </a:solidFill>
              <a:prstDash val="solid"/>
              <a:miter lim="400000"/>
            </a:ln>
            <a:effectLst/>
          </p:spPr>
          <p:txBody>
            <a:bodyPr wrap="square" lIns="50800" tIns="50800" rIns="50800" bIns="50800" numCol="1" anchor="ctr">
              <a:noAutofit/>
            </a:bodyPr>
            <a:lstStyle/>
            <a:p>
              <a:endParaRPr/>
            </a:p>
          </p:txBody>
        </p:sp>
      </p:grpSp>
      <p:sp>
        <p:nvSpPr>
          <p:cNvPr id="235" name="Algorithm:…"/>
          <p:cNvSpPr/>
          <p:nvPr/>
        </p:nvSpPr>
        <p:spPr>
          <a:xfrm>
            <a:off x="7066244" y="4312408"/>
            <a:ext cx="3257015" cy="3007563"/>
          </a:xfrm>
          <a:prstGeom prst="rect">
            <a:avLst/>
          </a:prstGeom>
          <a:blipFill>
            <a:blip r:embed="rId9"/>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sz="3600">
                <a:solidFill>
                  <a:srgbClr val="FFFFFF"/>
                </a:solidFill>
                <a:latin typeface="+mj-lt"/>
                <a:ea typeface="+mj-ea"/>
                <a:cs typeface="+mj-cs"/>
                <a:sym typeface="Bangla Sangam MN"/>
              </a:defRPr>
            </a:pPr>
            <a:r>
              <a:t>Algorithm:</a:t>
            </a:r>
          </a:p>
          <a:p>
            <a:pPr>
              <a:defRPr sz="3600">
                <a:solidFill>
                  <a:srgbClr val="FFFFFF"/>
                </a:solidFill>
                <a:latin typeface="+mj-lt"/>
                <a:ea typeface="+mj-ea"/>
                <a:cs typeface="+mj-cs"/>
                <a:sym typeface="Bangla Sangam MN"/>
              </a:defRPr>
            </a:pPr>
            <a:r>
              <a:t>MCMC, </a:t>
            </a:r>
          </a:p>
          <a:p>
            <a:pPr>
              <a:defRPr sz="3600">
                <a:solidFill>
                  <a:srgbClr val="FFFFFF"/>
                </a:solidFill>
                <a:latin typeface="+mj-lt"/>
                <a:ea typeface="+mj-ea"/>
                <a:cs typeface="+mj-cs"/>
                <a:sym typeface="Bangla Sangam MN"/>
              </a:defRPr>
            </a:pPr>
            <a:r>
              <a:t>Random field,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2" animBg="1" advAuto="0"/>
      <p:bldP spid="234" grpId="1"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Bangla Sangam MN"/>
        <a:ea typeface="Bangla Sangam MN"/>
        <a:cs typeface="Bangla Sangam MN"/>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Bangla Sangam MN"/>
        <a:ea typeface="Bangla Sangam MN"/>
        <a:cs typeface="Bangla Sangam MN"/>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2708</Words>
  <Application>Microsoft Macintosh PowerPoint</Application>
  <PresentationFormat>Custom</PresentationFormat>
  <Paragraphs>244</Paragraphs>
  <Slides>22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Bangla Sangam MN</vt:lpstr>
      <vt:lpstr>Cambria Math</vt:lpstr>
      <vt:lpstr>Chalkboard SE Bold</vt:lpstr>
      <vt:lpstr>Helvetica Neue</vt:lpstr>
      <vt:lpstr>Helvetica Neue Light</vt:lpstr>
      <vt:lpstr>Helvetica Neue Medium</vt:lpstr>
      <vt:lpstr>White</vt:lpstr>
      <vt:lpstr>Imputation for Provisional COVID-19 Deaths in 2020</vt:lpstr>
      <vt:lpstr>Why imputation? </vt:lpstr>
      <vt:lpstr>Data type by age group</vt:lpstr>
      <vt:lpstr>Data type by county type (urban/rural)</vt:lpstr>
      <vt:lpstr>Distribution of COVID-19 deaths</vt:lpstr>
      <vt:lpstr>Distribution of COVID-19 deaths</vt:lpstr>
      <vt:lpstr>Distribution of COVID-19 deaths</vt:lpstr>
      <vt:lpstr>Methods</vt:lpstr>
      <vt:lpstr>Why Bayesian method?</vt:lpstr>
      <vt:lpstr>Simulated data vs observed data</vt:lpstr>
      <vt:lpstr>Simulated data vs observed data</vt:lpstr>
      <vt:lpstr>Combine imputed and observed data</vt:lpstr>
      <vt:lpstr>Imputation: Noncore counties</vt:lpstr>
      <vt:lpstr>Imputation: Large central metro</vt:lpstr>
      <vt:lpstr>Distribution of COVID-19 deaths by state/locality</vt:lpstr>
      <vt:lpstr>Estimated COVID-19 deaths in 2020</vt:lpstr>
      <vt:lpstr>Appendix</vt:lpstr>
      <vt:lpstr>Mortality data</vt:lpstr>
      <vt:lpstr>Imputation: Large fringe metro</vt:lpstr>
      <vt:lpstr>Imputation: Medium metro</vt:lpstr>
      <vt:lpstr>Imputation: Micropolitan</vt:lpstr>
      <vt:lpstr>Imputation: Small metro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for Provisional COVID-19 Deaths in 2020</dc:title>
  <cp:lastModifiedBy>Kao, Szu Yu (CDC/DDNID/NCCDPHP/DCPC)</cp:lastModifiedBy>
  <cp:revision>1</cp:revision>
  <dcterms:modified xsi:type="dcterms:W3CDTF">2021-08-11T01:13:27Z</dcterms:modified>
</cp:coreProperties>
</file>